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0" r:id="rId3"/>
    <p:sldId id="257" r:id="rId4"/>
    <p:sldId id="314" r:id="rId5"/>
    <p:sldId id="315" r:id="rId6"/>
    <p:sldId id="318" r:id="rId7"/>
    <p:sldId id="316" r:id="rId8"/>
    <p:sldId id="317" r:id="rId9"/>
    <p:sldId id="320" r:id="rId10"/>
    <p:sldId id="322" r:id="rId11"/>
    <p:sldId id="321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  <a:srgbClr val="86D1EC"/>
    <a:srgbClr val="D7E367"/>
    <a:srgbClr val="FAFD75"/>
    <a:srgbClr val="FF0066"/>
    <a:srgbClr val="FF505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2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9132-E19D-4B68-8146-4251BC240E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62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B107-FE2E-4CA2-AF19-A0D36849C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1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9661C-4B53-403F-890F-197068045C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9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28865-4E57-4347-8DB9-C168142051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85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D6793-6684-4AEE-AFBD-4386BAFA90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6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18A97-FE83-42DD-88AB-7ED7FF4C2A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7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1E6B-1EEE-4AB2-8F28-8C425A4DD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74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339EA-4E2C-407F-A06D-6DE0C20C9C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37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0815E-DAA1-42B4-A304-646381D470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802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3729-DF55-4172-B8F9-ED820A2103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56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7309-F958-4379-8B51-2B33BC5EF7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5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0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6F0E803-401B-4A37-B7FB-2F68D309D5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2" Type="http://schemas.microsoft.com/office/2007/relationships/media" Target="../media/media1.mp3"/><Relationship Id="rId1" Type="http://schemas.openxmlformats.org/officeDocument/2006/relationships/audio" Target="Carl%20Rogers%20clip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580438" cy="5761037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7E367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en-US" sz="5400" b="1" dirty="0" smtClean="0">
                <a:solidFill>
                  <a:srgbClr val="FF5050"/>
                </a:solidFill>
              </a:rPr>
              <a:t>Shared Practice in</a:t>
            </a:r>
            <a:br>
              <a:rPr lang="en-GB" altLang="en-US" sz="5400" b="1" dirty="0" smtClean="0">
                <a:solidFill>
                  <a:srgbClr val="FF5050"/>
                </a:solidFill>
              </a:rPr>
            </a:br>
            <a:r>
              <a:rPr lang="en-GB" altLang="en-US" sz="5400" b="1" dirty="0" smtClean="0">
                <a:solidFill>
                  <a:srgbClr val="FF5050"/>
                </a:solidFill>
              </a:rPr>
              <a:t>Non-</a:t>
            </a:r>
            <a:r>
              <a:rPr lang="en-GB" altLang="en-US" sz="5400" b="1" dirty="0" err="1" smtClean="0">
                <a:solidFill>
                  <a:srgbClr val="FF5050"/>
                </a:solidFill>
              </a:rPr>
              <a:t>medicalised</a:t>
            </a:r>
            <a:r>
              <a:rPr lang="en-GB" altLang="en-US" sz="5400" b="1" dirty="0" smtClean="0">
                <a:solidFill>
                  <a:srgbClr val="FF5050"/>
                </a:solidFill>
              </a:rPr>
              <a:t/>
            </a:r>
            <a:br>
              <a:rPr lang="en-GB" altLang="en-US" sz="5400" b="1" dirty="0" smtClean="0">
                <a:solidFill>
                  <a:srgbClr val="FF5050"/>
                </a:solidFill>
              </a:rPr>
            </a:br>
            <a:r>
              <a:rPr lang="en-GB" altLang="en-US" sz="5400" b="1" dirty="0" smtClean="0">
                <a:solidFill>
                  <a:srgbClr val="FF5050"/>
                </a:solidFill>
              </a:rPr>
              <a:t>Mental Health Care</a:t>
            </a:r>
            <a:endParaRPr lang="en-GB" altLang="en-US" b="1" dirty="0" smtClean="0">
              <a:solidFill>
                <a:srgbClr val="D7E36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4488" y="2133600"/>
            <a:ext cx="84248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7: Evidence that treating distress as a medical condition is useful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13100"/>
            <a:ext cx="5216525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>
                <a:solidFill>
                  <a:srgbClr val="00B0F0"/>
                </a:solidFill>
              </a:rPr>
              <a:t>Shared Practice in Non-</a:t>
            </a:r>
            <a:r>
              <a:rPr lang="en-GB" altLang="en-US" sz="3600" b="1" dirty="0" err="1">
                <a:solidFill>
                  <a:srgbClr val="00B0F0"/>
                </a:solidFill>
              </a:rPr>
              <a:t>medicalised</a:t>
            </a:r>
            <a:r>
              <a:rPr lang="en-GB" altLang="en-US" sz="3600" b="1" dirty="0">
                <a:solidFill>
                  <a:srgbClr val="00B0F0"/>
                </a:solidFill>
              </a:rPr>
              <a:t/>
            </a:r>
            <a:br>
              <a:rPr lang="en-GB" altLang="en-US" sz="3600" b="1" dirty="0">
                <a:solidFill>
                  <a:srgbClr val="00B0F0"/>
                </a:solidFill>
              </a:rPr>
            </a:br>
            <a:r>
              <a:rPr lang="en-GB" altLang="en-US" sz="3600" b="1" dirty="0">
                <a:solidFill>
                  <a:srgbClr val="00B0F0"/>
                </a:solidFill>
              </a:rPr>
              <a:t>Mental Health Care</a:t>
            </a:r>
            <a:endParaRPr lang="en-GB" altLang="en-US" sz="3600" b="1" dirty="0" smtClean="0">
              <a:solidFill>
                <a:schemeClr val="hlink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 rot="19806879">
            <a:off x="3114675" y="2014538"/>
            <a:ext cx="2232025" cy="2517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Oval 6"/>
          <p:cNvSpPr/>
          <p:nvPr/>
        </p:nvSpPr>
        <p:spPr bwMode="auto">
          <a:xfrm rot="18145591">
            <a:off x="4665663" y="2617788"/>
            <a:ext cx="2789237" cy="216058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24075" y="3665538"/>
            <a:ext cx="3095625" cy="22844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Oval 8"/>
          <p:cNvSpPr/>
          <p:nvPr/>
        </p:nvSpPr>
        <p:spPr bwMode="auto">
          <a:xfrm rot="20383236">
            <a:off x="3033713" y="4486275"/>
            <a:ext cx="2927350" cy="2159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 rot="1623398">
            <a:off x="4394200" y="4217988"/>
            <a:ext cx="3498850" cy="2232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1336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We shall overcome?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3938" y="2962275"/>
            <a:ext cx="14398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Evidence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5600" y="3273425"/>
            <a:ext cx="18002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Experience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Up Arrow 12"/>
          <p:cNvSpPr/>
          <p:nvPr/>
        </p:nvSpPr>
        <p:spPr bwMode="auto">
          <a:xfrm rot="1831299">
            <a:off x="3525838" y="3321050"/>
            <a:ext cx="360362" cy="936625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" name="Up Arrow 15"/>
          <p:cNvSpPr/>
          <p:nvPr/>
        </p:nvSpPr>
        <p:spPr bwMode="auto">
          <a:xfrm rot="18804969">
            <a:off x="3436145" y="4533106"/>
            <a:ext cx="360362" cy="936625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" name="Up Arrow 16"/>
          <p:cNvSpPr/>
          <p:nvPr/>
        </p:nvSpPr>
        <p:spPr bwMode="auto">
          <a:xfrm rot="6966060">
            <a:off x="4905375" y="3076575"/>
            <a:ext cx="360363" cy="639763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063" y="5130800"/>
            <a:ext cx="19446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Support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0275" y="5565775"/>
            <a:ext cx="194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Strategy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3513" y="4275138"/>
            <a:ext cx="20367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Promotion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" name="Up Arrow 20"/>
          <p:cNvSpPr/>
          <p:nvPr/>
        </p:nvSpPr>
        <p:spPr bwMode="auto">
          <a:xfrm rot="11368876">
            <a:off x="5964238" y="3816350"/>
            <a:ext cx="358775" cy="935038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2" name="Up Arrow 21"/>
          <p:cNvSpPr/>
          <p:nvPr/>
        </p:nvSpPr>
        <p:spPr bwMode="auto">
          <a:xfrm rot="14886565">
            <a:off x="4938712" y="5310188"/>
            <a:ext cx="360363" cy="935038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3" name="Up Arrow 22"/>
          <p:cNvSpPr/>
          <p:nvPr/>
        </p:nvSpPr>
        <p:spPr bwMode="auto">
          <a:xfrm rot="13311354">
            <a:off x="4630738" y="3579813"/>
            <a:ext cx="360362" cy="1617662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4" name="Up Arrow 23"/>
          <p:cNvSpPr/>
          <p:nvPr/>
        </p:nvSpPr>
        <p:spPr bwMode="auto">
          <a:xfrm rot="18929097">
            <a:off x="4745038" y="3490913"/>
            <a:ext cx="360362" cy="1617662"/>
          </a:xfrm>
          <a:prstGeom prst="upArrow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3038" y="4043363"/>
            <a:ext cx="2160587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400" b="1" dirty="0">
                <a:effectLst>
                  <a:glow rad="2286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Connection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 animBg="1"/>
      <p:bldP spid="7" grpId="0" animBg="1"/>
      <p:bldP spid="8" grpId="0" animBg="1"/>
      <p:bldP spid="9" grpId="0" animBg="1"/>
      <p:bldP spid="10" grpId="0" animBg="1"/>
      <p:bldP spid="3" grpId="0"/>
      <p:bldP spid="4" grpId="0"/>
      <p:bldP spid="13" grpId="0" animBg="1"/>
      <p:bldP spid="16" grpId="0" animBg="1"/>
      <p:bldP spid="17" grpId="0" animBg="1"/>
      <p:bldP spid="14" grpId="0"/>
      <p:bldP spid="19" grpId="0"/>
      <p:bldP spid="15" grpId="0"/>
      <p:bldP spid="21" grpId="0" animBg="1"/>
      <p:bldP spid="22" grpId="0" animBg="1"/>
      <p:bldP spid="23" grpId="0" animBg="1"/>
      <p:bldP spid="2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813"/>
            <a:ext cx="8713788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en-US" sz="3400" b="1" smtClean="0"/>
              <a:t>‘</a:t>
            </a:r>
            <a:r>
              <a:rPr lang="en-GB" altLang="en-US" sz="3400" b="1" i="1" smtClean="0"/>
              <a:t>We regard the medical model as an extremely inappropriate model for dealing with psychological disturbances. The model that makes more sense is a growth model or a developmental model. In other words we see people as having a potential for growth and development, and that that can be released under the right psychological climate. We don’t see them as sick and needing a diagnosis, prescription and a cure. </a:t>
            </a:r>
            <a:r>
              <a:rPr lang="en-GB" altLang="en-US" sz="3400" b="1" i="1" smtClean="0">
                <a:solidFill>
                  <a:srgbClr val="CC3300"/>
                </a:solidFill>
              </a:rPr>
              <a:t>And that is a very fundamental difference with a good many implications</a:t>
            </a:r>
            <a:r>
              <a:rPr lang="en-GB" altLang="en-US" sz="3400" b="1" smtClean="0">
                <a:solidFill>
                  <a:srgbClr val="CC3300"/>
                </a:solidFill>
              </a:rPr>
              <a:t>.</a:t>
            </a:r>
            <a:r>
              <a:rPr lang="en-GB" altLang="en-US" sz="3400" b="1" smtClean="0"/>
              <a:t>’</a:t>
            </a:r>
          </a:p>
        </p:txBody>
      </p:sp>
      <p:pic>
        <p:nvPicPr>
          <p:cNvPr id="4100" name="Carl Rogers cli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arl Rogers clip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3" name="Carl Rogers clip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754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37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375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9287" y="188640"/>
            <a:ext cx="8462962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>
                <a:solidFill>
                  <a:schemeClr val="hlink"/>
                </a:solidFill>
              </a:rPr>
              <a:t>What’s wrong with </a:t>
            </a:r>
            <a:r>
              <a:rPr lang="en-GB" altLang="en-US" sz="3600" b="1" dirty="0" smtClean="0">
                <a:solidFill>
                  <a:schemeClr val="hlink"/>
                </a:solidFill>
              </a:rPr>
              <a:t>the medicalisation </a:t>
            </a:r>
            <a:r>
              <a:rPr lang="en-GB" altLang="en-US" sz="3600" b="1" dirty="0">
                <a:solidFill>
                  <a:schemeClr val="hlink"/>
                </a:solidFill>
              </a:rPr>
              <a:t>of psychological health and wellbeing?</a:t>
            </a:r>
            <a:endParaRPr lang="en-GB" altLang="en-US" sz="3600" b="1" dirty="0" smtClean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7559675" cy="41052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Scientific medicine has helped us make progress in understanding and treating physical disease and ‘the human-body-gone-wrong’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>
                <a:solidFill>
                  <a:srgbClr val="D7E367"/>
                </a:solidFill>
              </a:rPr>
              <a:t>M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edicine as a way of understanding distress or ‘human-psychology-gone-wrong’ has been at least unhelpful and at worst positively harmful</a:t>
            </a:r>
            <a:endParaRPr lang="en-GB" alt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85113" y="2420938"/>
            <a:ext cx="86360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8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anose="05000000000000000000" pitchFamily="2" charset="2"/>
                <a:cs typeface="+mn-cs"/>
              </a:rPr>
              <a:t>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0188" y="4581525"/>
            <a:ext cx="1008062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anose="05000000000000000000" pitchFamily="2" charset="2"/>
                <a:cs typeface="+mn-cs"/>
              </a:rPr>
              <a:t>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40762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7559675" cy="33131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A medical framework for understanding distress is a metaphor. In scientific terms a theory. In everyday language an idea 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There are many other possible frameworks and metaphors, spiritual, social and scientific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All of them have one thing in common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2205038"/>
            <a:ext cx="84248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1: The nature of explanations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141663"/>
            <a:ext cx="8569325" cy="31670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When one metaphor prevails to the exclusion of all others it becomes the ‘natural’ way of understanding which we take for granted. It goes without saying </a:t>
            </a:r>
            <a:r>
              <a:rPr lang="en-GB" altLang="en-US" sz="2800" b="1" i="1" dirty="0" smtClean="0">
                <a:solidFill>
                  <a:srgbClr val="D7E367"/>
                </a:solidFill>
              </a:rPr>
              <a:t>because it comes without saying 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We are unable to think </a:t>
            </a:r>
            <a:r>
              <a:rPr lang="en-GB" altLang="en-US" sz="2800" b="1" i="1" dirty="0" smtClean="0">
                <a:solidFill>
                  <a:srgbClr val="D7E367"/>
                </a:solidFill>
              </a:rPr>
              <a:t>about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 </a:t>
            </a:r>
            <a:r>
              <a:rPr lang="en-GB" altLang="en-US" sz="2800" b="1" dirty="0" err="1" smtClean="0">
                <a:solidFill>
                  <a:srgbClr val="D7E367"/>
                </a:solidFill>
              </a:rPr>
              <a:t>medicalised</a:t>
            </a:r>
            <a:r>
              <a:rPr lang="en-GB" altLang="en-US" sz="2800" b="1" dirty="0">
                <a:solidFill>
                  <a:srgbClr val="D7E367"/>
                </a:solidFill>
              </a:rPr>
              <a:t> 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mental health care because we are always thinking </a:t>
            </a:r>
            <a:r>
              <a:rPr lang="en-GB" altLang="en-US" sz="2800" b="1" i="1" dirty="0" smtClean="0">
                <a:solidFill>
                  <a:srgbClr val="D7E367"/>
                </a:solidFill>
              </a:rPr>
              <a:t>from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 it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349500"/>
            <a:ext cx="8280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2: The dominant metaphor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2781300"/>
            <a:ext cx="8569325" cy="3816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Medical model claims: an authoritative, scientific </a:t>
            </a:r>
            <a:r>
              <a:rPr lang="en-GB" altLang="en-US" sz="2800" b="1" dirty="0">
                <a:solidFill>
                  <a:srgbClr val="D7E367"/>
                </a:solidFill>
              </a:rPr>
              <a:t>system for 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healing … with strings attached …</a:t>
            </a:r>
            <a:endParaRPr lang="en-GB" altLang="en-US" sz="2800" b="1" dirty="0">
              <a:solidFill>
                <a:srgbClr val="D7E367"/>
              </a:solidFill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sz="2400" b="1" dirty="0" smtClean="0">
                <a:solidFill>
                  <a:srgbClr val="D7E367"/>
                </a:solidFill>
              </a:rPr>
              <a:t>Provides </a:t>
            </a:r>
            <a:r>
              <a:rPr lang="en-GB" altLang="en-US" sz="2400" b="1" dirty="0">
                <a:solidFill>
                  <a:srgbClr val="D7E367"/>
                </a:solidFill>
              </a:rPr>
              <a:t>employment for </a:t>
            </a:r>
            <a:r>
              <a:rPr lang="en-GB" altLang="en-US" sz="2400" b="1" dirty="0" smtClean="0">
                <a:solidFill>
                  <a:srgbClr val="D7E367"/>
                </a:solidFill>
              </a:rPr>
              <a:t>therapists, psychologists</a:t>
            </a:r>
            <a:r>
              <a:rPr lang="en-GB" altLang="en-US" sz="2400" b="1" dirty="0">
                <a:solidFill>
                  <a:srgbClr val="D7E367"/>
                </a:solidFill>
              </a:rPr>
              <a:t>, psychiatrists &amp;</a:t>
            </a:r>
            <a:r>
              <a:rPr lang="en-GB" altLang="en-US" sz="2400" b="1" dirty="0" smtClean="0">
                <a:solidFill>
                  <a:srgbClr val="D7E367"/>
                </a:solidFill>
              </a:rPr>
              <a:t> </a:t>
            </a:r>
            <a:r>
              <a:rPr lang="en-GB" altLang="en-US" sz="2400" b="1" dirty="0">
                <a:solidFill>
                  <a:srgbClr val="D7E367"/>
                </a:solidFill>
              </a:rPr>
              <a:t>associated trades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sz="2400" b="1" dirty="0">
                <a:solidFill>
                  <a:srgbClr val="D7E367"/>
                </a:solidFill>
              </a:rPr>
              <a:t>P</a:t>
            </a:r>
            <a:r>
              <a:rPr lang="en-GB" altLang="en-US" sz="2400" b="1" dirty="0" smtClean="0">
                <a:solidFill>
                  <a:srgbClr val="D7E367"/>
                </a:solidFill>
              </a:rPr>
              <a:t>rovides </a:t>
            </a:r>
            <a:r>
              <a:rPr lang="en-GB" altLang="en-US" sz="2400" b="1" dirty="0">
                <a:solidFill>
                  <a:srgbClr val="D7E367"/>
                </a:solidFill>
              </a:rPr>
              <a:t>professional hierarchies where reputations are made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GB" altLang="en-US" sz="2400" b="1" dirty="0" smtClean="0">
                <a:solidFill>
                  <a:srgbClr val="D7E367"/>
                </a:solidFill>
              </a:rPr>
              <a:t>Fits in </a:t>
            </a:r>
            <a:r>
              <a:rPr lang="en-GB" altLang="en-US" sz="2400" b="1" dirty="0">
                <a:solidFill>
                  <a:srgbClr val="D7E367"/>
                </a:solidFill>
              </a:rPr>
              <a:t>to the consumerist, </a:t>
            </a:r>
            <a:r>
              <a:rPr lang="en-GB" altLang="en-US" sz="2400" b="1" dirty="0" smtClean="0">
                <a:solidFill>
                  <a:srgbClr val="D7E367"/>
                </a:solidFill>
              </a:rPr>
              <a:t>‘everything now’, ‘control-over-nature’ </a:t>
            </a:r>
            <a:r>
              <a:rPr lang="en-GB" altLang="en-US" sz="2400" b="1" dirty="0">
                <a:solidFill>
                  <a:srgbClr val="D7E367"/>
                </a:solidFill>
              </a:rPr>
              <a:t>elements of the </a:t>
            </a:r>
            <a:r>
              <a:rPr lang="en-GB" altLang="en-US" sz="2400" b="1" dirty="0" smtClean="0">
                <a:solidFill>
                  <a:srgbClr val="D7E367"/>
                </a:solidFill>
              </a:rPr>
              <a:t>Zeitgeist</a:t>
            </a:r>
            <a:endParaRPr lang="en-GB" altLang="en-US" sz="2400" b="1" dirty="0">
              <a:solidFill>
                <a:srgbClr val="D7E367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5438" y="2060575"/>
            <a:ext cx="8281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3: Metaphor reassignment?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rgbClr val="86D1EC"/>
                </a:solidFill>
              </a:rPr>
              <a:t>What’s w</a:t>
            </a:r>
            <a:r>
              <a:rPr lang="en-GB" altLang="en-US" sz="3600" b="1" dirty="0" smtClean="0">
                <a:solidFill>
                  <a:schemeClr val="hlink"/>
                </a:solidFill>
              </a:rPr>
              <a:t>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141663"/>
            <a:ext cx="8569325" cy="31670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Distress is a very personal thing. Whilst there might be themes to experiences, the narratives, journeys and meanings are personal and unique 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en-US" sz="2800" b="1" dirty="0">
                <a:solidFill>
                  <a:srgbClr val="D7E367"/>
                </a:solidFill>
              </a:rPr>
              <a:t>An illness metaphor separates the person from their experiences and takes </a:t>
            </a:r>
            <a:r>
              <a:rPr lang="en-GB" altLang="en-US" sz="2800" b="1" dirty="0" smtClean="0">
                <a:solidFill>
                  <a:srgbClr val="D7E367"/>
                </a:solidFill>
              </a:rPr>
              <a:t>control. Overwhelm, confusion and vulnerability are not reasons to take control of another person’s world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3495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4: Whose life is it anyway?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500438"/>
            <a:ext cx="8569325" cy="27368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There is no such thing as an individual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rgbClr val="D7E367"/>
                </a:solidFill>
              </a:rPr>
              <a:t>Respectful, meaning-making, non-judgemental relationships should be our baseline for mental health and wellbeing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3495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5: We are all bound to and depend upon each other, like it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80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 b="1" dirty="0" smtClean="0">
                <a:solidFill>
                  <a:schemeClr val="hlink"/>
                </a:solidFill>
              </a:rPr>
              <a:t>What’s wrong with the medicalisation of psychological health and wellbeing?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924175"/>
            <a:ext cx="8569325" cy="360045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>
                <a:solidFill>
                  <a:srgbClr val="FF9933"/>
                </a:solidFill>
              </a:rPr>
              <a:t>Clinical </a:t>
            </a:r>
            <a:r>
              <a:rPr lang="en-GB" sz="2400" b="1" dirty="0" err="1">
                <a:solidFill>
                  <a:srgbClr val="FF9933"/>
                </a:solidFill>
              </a:rPr>
              <a:t>iatrogenesis</a:t>
            </a:r>
            <a:r>
              <a:rPr lang="en-GB" sz="2400" b="1" dirty="0">
                <a:solidFill>
                  <a:srgbClr val="FFFF66"/>
                </a:solidFill>
              </a:rPr>
              <a:t> is the harm done to patients by medical treatments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400" b="1" dirty="0">
                <a:solidFill>
                  <a:srgbClr val="FF9933"/>
                </a:solidFill>
              </a:rPr>
              <a:t>Social </a:t>
            </a:r>
            <a:r>
              <a:rPr lang="en-GB" sz="2400" b="1" dirty="0" err="1">
                <a:solidFill>
                  <a:srgbClr val="FF9933"/>
                </a:solidFill>
              </a:rPr>
              <a:t>iatrogenesis</a:t>
            </a:r>
            <a:r>
              <a:rPr lang="en-GB" sz="2400" b="1" dirty="0">
                <a:solidFill>
                  <a:srgbClr val="FFFF66"/>
                </a:solidFill>
              </a:rPr>
              <a:t> is the damage done by the </a:t>
            </a:r>
            <a:r>
              <a:rPr lang="en-GB" sz="2400" b="1" dirty="0" smtClean="0">
                <a:solidFill>
                  <a:srgbClr val="FFFF66"/>
                </a:solidFill>
              </a:rPr>
              <a:t>unnecessary/over-medicalisation </a:t>
            </a:r>
            <a:r>
              <a:rPr lang="en-GB" sz="2400" b="1" dirty="0">
                <a:solidFill>
                  <a:srgbClr val="FFFF66"/>
                </a:solidFill>
              </a:rPr>
              <a:t>of </a:t>
            </a:r>
            <a:r>
              <a:rPr lang="en-GB" sz="2400" b="1" dirty="0" smtClean="0">
                <a:solidFill>
                  <a:srgbClr val="FFFF66"/>
                </a:solidFill>
              </a:rPr>
              <a:t>life</a:t>
            </a:r>
            <a:endParaRPr lang="en-GB" sz="2400" b="1" dirty="0">
              <a:solidFill>
                <a:srgbClr val="FFFF66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GB" sz="2400" b="1" dirty="0">
                <a:solidFill>
                  <a:srgbClr val="FF9933"/>
                </a:solidFill>
              </a:rPr>
              <a:t>Cultural </a:t>
            </a:r>
            <a:r>
              <a:rPr lang="en-GB" sz="2400" b="1" dirty="0" err="1">
                <a:solidFill>
                  <a:srgbClr val="FF9933"/>
                </a:solidFill>
              </a:rPr>
              <a:t>iatrogenesis</a:t>
            </a:r>
            <a:r>
              <a:rPr lang="en-GB" sz="2400" b="1" dirty="0">
                <a:solidFill>
                  <a:srgbClr val="FFFF66"/>
                </a:solidFill>
              </a:rPr>
              <a:t> is the destruction of culturally traditional ways of dealing with pain, illness and death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endParaRPr lang="en-GB" sz="2400" i="1" dirty="0" smtClean="0">
              <a:solidFill>
                <a:srgbClr val="FFFF66"/>
              </a:solidFill>
            </a:endParaRP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n-GB" sz="2400" i="1" dirty="0" smtClean="0">
                <a:solidFill>
                  <a:srgbClr val="FFFF66"/>
                </a:solidFill>
              </a:rPr>
              <a:t> </a:t>
            </a:r>
            <a:r>
              <a:rPr lang="en-GB" sz="2400" dirty="0" smtClean="0">
                <a:solidFill>
                  <a:srgbClr val="FFFF66"/>
                </a:solidFill>
              </a:rPr>
              <a:t>Ivan </a:t>
            </a:r>
            <a:r>
              <a:rPr lang="en-GB" sz="2400" dirty="0" err="1" smtClean="0">
                <a:solidFill>
                  <a:srgbClr val="FFFF66"/>
                </a:solidFill>
              </a:rPr>
              <a:t>Illich</a:t>
            </a:r>
            <a:r>
              <a:rPr lang="en-GB" sz="2400" i="1" dirty="0" smtClean="0">
                <a:solidFill>
                  <a:srgbClr val="FFFF66"/>
                </a:solidFill>
              </a:rPr>
              <a:t>, Medical </a:t>
            </a:r>
            <a:r>
              <a:rPr lang="en-GB" sz="2400" i="1" dirty="0">
                <a:solidFill>
                  <a:srgbClr val="FFFF66"/>
                </a:solidFill>
              </a:rPr>
              <a:t>Nemesis </a:t>
            </a:r>
            <a:r>
              <a:rPr lang="en-GB" sz="2400" dirty="0">
                <a:solidFill>
                  <a:srgbClr val="FFFF66"/>
                </a:solidFill>
              </a:rPr>
              <a:t>(1976) </a:t>
            </a:r>
            <a:endParaRPr lang="de-DE" sz="2400" dirty="0">
              <a:solidFill>
                <a:srgbClr val="FF99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altLang="en-US" sz="2800" b="1" dirty="0" smtClean="0">
              <a:solidFill>
                <a:srgbClr val="D7E367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3495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altLang="en-US" sz="2800" b="1" kern="0" dirty="0" smtClean="0">
                <a:solidFill>
                  <a:srgbClr val="D7E367"/>
                </a:solidFill>
              </a:rPr>
              <a:t>Problem 6: First, do no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heme/theme1.xml><?xml version="1.0" encoding="utf-8"?>
<a:theme xmlns:a="http://schemas.openxmlformats.org/drawingml/2006/main" name="Beam design template">
  <a:themeElements>
    <a:clrScheme name="Beam design templat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eam design templat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design templat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 design template</Template>
  <TotalTime>1315</TotalTime>
  <Words>570</Words>
  <Application>Microsoft Office PowerPoint</Application>
  <PresentationFormat>On-screen Show (4:3)</PresentationFormat>
  <Paragraphs>48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Beam design template</vt:lpstr>
      <vt:lpstr>Shared Practice in Non-medicalised Mental Health Care</vt:lpstr>
      <vt:lpstr>PowerPoint Presentation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What’s wrong with the medicalisation of psychological health and wellbeing?</vt:lpstr>
      <vt:lpstr>Shared Practice in Non-medicalised Mental Health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Person-Centred Challenge to the Health System</dc:title>
  <dc:creator>user</dc:creator>
  <cp:lastModifiedBy>Pete Sanders</cp:lastModifiedBy>
  <cp:revision>83</cp:revision>
  <dcterms:created xsi:type="dcterms:W3CDTF">2008-07-02T14:40:44Z</dcterms:created>
  <dcterms:modified xsi:type="dcterms:W3CDTF">2013-10-15T13:12:47Z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TC102037581033</vt:lpwstr>
  </property>
</Properties>
</file>