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handoutMasterIdLst>
    <p:handoutMasterId r:id="rId12"/>
  </p:handoutMasterIdLst>
  <p:sldIdLst>
    <p:sldId id="260" r:id="rId2"/>
    <p:sldId id="270" r:id="rId3"/>
    <p:sldId id="302" r:id="rId4"/>
    <p:sldId id="271" r:id="rId5"/>
    <p:sldId id="301" r:id="rId6"/>
    <p:sldId id="299" r:id="rId7"/>
    <p:sldId id="292" r:id="rId8"/>
    <p:sldId id="293" r:id="rId9"/>
    <p:sldId id="300" r:id="rId10"/>
    <p:sldId id="296" r:id="rId11"/>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80" d="100"/>
          <a:sy n="80" d="100"/>
        </p:scale>
        <p:origin x="-864"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a:defRPr sz="1200"/>
            </a:lvl1pPr>
          </a:lstStyle>
          <a:p>
            <a:fld id="{1E8D525C-A046-43E7-BE18-7D36D8323641}" type="datetimeFigureOut">
              <a:rPr lang="en-GB" smtClean="0"/>
              <a:t>09/10/2013</a:t>
            </a:fld>
            <a:endParaRPr lang="en-GB" dirty="0"/>
          </a:p>
        </p:txBody>
      </p:sp>
      <p:sp>
        <p:nvSpPr>
          <p:cNvPr id="4" name="Footer Placeholder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7625" y="9444038"/>
            <a:ext cx="2951163" cy="496887"/>
          </a:xfrm>
          <a:prstGeom prst="rect">
            <a:avLst/>
          </a:prstGeom>
        </p:spPr>
        <p:txBody>
          <a:bodyPr vert="horz" lIns="91440" tIns="45720" rIns="91440" bIns="45720" rtlCol="0" anchor="b"/>
          <a:lstStyle>
            <a:lvl1pPr algn="r">
              <a:defRPr sz="1200"/>
            </a:lvl1pPr>
          </a:lstStyle>
          <a:p>
            <a:fld id="{D67A91BA-BF74-4D1F-812B-CD84A62F017B}" type="slidenum">
              <a:rPr lang="en-GB" smtClean="0"/>
              <a:t>‹#›</a:t>
            </a:fld>
            <a:endParaRPr lang="en-GB" dirty="0"/>
          </a:p>
        </p:txBody>
      </p:sp>
    </p:spTree>
    <p:extLst>
      <p:ext uri="{BB962C8B-B14F-4D97-AF65-F5344CB8AC3E}">
        <p14:creationId xmlns:p14="http://schemas.microsoft.com/office/powerpoint/2010/main" val="10741449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3569C4-D9A0-423F-BE71-DE95416D60D5}" type="slidenum">
              <a:rPr lang="en-GB" smtClean="0"/>
              <a:pPr/>
              <a:t>‹#›</a:t>
            </a:fld>
            <a:endParaRPr lang="en-GB"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5" name="Footer Placeholder 4"/>
          <p:cNvSpPr>
            <a:spLocks noGrp="1"/>
          </p:cNvSpPr>
          <p:nvPr>
            <p:ph type="ftr" sz="quarter" idx="11"/>
          </p:nvPr>
        </p:nvSpPr>
        <p:spPr>
          <a:xfrm>
            <a:off x="2640597" y="6377459"/>
            <a:ext cx="3836404" cy="365125"/>
          </a:xfrm>
        </p:spPr>
        <p:txBody>
          <a:bodyPr/>
          <a:lstStyle/>
          <a:p>
            <a:endParaRPr lang="en-GB" dirty="0"/>
          </a:p>
        </p:txBody>
      </p:sp>
      <p:sp>
        <p:nvSpPr>
          <p:cNvPr id="6" name="Slide Number Placeholder 5"/>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23569C4-D9A0-423F-BE71-DE95416D60D5}"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BAB861-8D65-42CB-88CA-1FCB1E76508C}" type="datetimeFigureOut">
              <a:rPr lang="en-GB" smtClean="0"/>
              <a:pPr/>
              <a:t>09/10/2013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3569C4-D9A0-423F-BE71-DE95416D60D5}" type="slidenum">
              <a:rPr lang="en-GB" smtClean="0"/>
              <a:pPr/>
              <a:t>‹#›</a:t>
            </a:fld>
            <a:endParaRPr lang="en-GB"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BBAB861-8D65-42CB-88CA-1FCB1E76508C}" type="datetimeFigureOut">
              <a:rPr lang="en-GB" smtClean="0"/>
              <a:pPr/>
              <a:t>09/10/2013</a:t>
            </a:fld>
            <a:endParaRPr lang="en-GB"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dirty="0"/>
          </a:p>
        </p:txBody>
      </p:sp>
      <p:sp>
        <p:nvSpPr>
          <p:cNvPr id="7" name="Slide Number Placeholder 6"/>
          <p:cNvSpPr>
            <a:spLocks noGrp="1"/>
          </p:cNvSpPr>
          <p:nvPr>
            <p:ph type="sldNum" sz="quarter" idx="12"/>
          </p:nvPr>
        </p:nvSpPr>
        <p:spPr>
          <a:xfrm>
            <a:off x="8339328" y="1170432"/>
            <a:ext cx="733864" cy="201168"/>
          </a:xfrm>
        </p:spPr>
        <p:txBody>
          <a:bodyPr/>
          <a:lstStyle/>
          <a:p>
            <a:fld id="{023569C4-D9A0-423F-BE71-DE95416D60D5}"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BBAB861-8D65-42CB-88CA-1FCB1E76508C}" type="datetimeFigureOut">
              <a:rPr lang="en-GB" smtClean="0"/>
              <a:pPr/>
              <a:t>09/10/2013</a:t>
            </a:fld>
            <a:endParaRPr lang="en-GB"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23569C4-D9A0-423F-BE71-DE95416D60D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sychologytoday.com/blog/what-doesnt-kill-us" TargetMode="External"/><Relationship Id="rId2" Type="http://schemas.openxmlformats.org/officeDocument/2006/relationships/hyperlink" Target="mailto:Stephen.Joseph@nottingham.ac.uk" TargetMode="Externa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hyperlink" Target="http://www.huffingtonpost.com/stephen-joseph/what-doesnt-kill-us-post_b_2862726.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latin typeface="Aharoni" pitchFamily="2" charset="-79"/>
                <a:cs typeface="Aharoni" pitchFamily="2" charset="-79"/>
              </a:rPr>
              <a:t>The Positive </a:t>
            </a:r>
            <a:r>
              <a:rPr lang="en-GB" dirty="0" smtClean="0">
                <a:latin typeface="Aharoni" pitchFamily="2" charset="-79"/>
                <a:cs typeface="Aharoni" pitchFamily="2" charset="-79"/>
              </a:rPr>
              <a:t>P</a:t>
            </a:r>
            <a:r>
              <a:rPr lang="en-GB" b="1" dirty="0" smtClean="0">
                <a:latin typeface="Aharoni" pitchFamily="2" charset="-79"/>
                <a:cs typeface="Aharoni" pitchFamily="2" charset="-79"/>
              </a:rPr>
              <a:t>sychology of the Person-Centred Approach</a:t>
            </a:r>
            <a:endParaRPr lang="en-GB" b="1" dirty="0">
              <a:latin typeface="Aharoni" pitchFamily="2" charset="-79"/>
              <a:cs typeface="Aharoni" pitchFamily="2" charset="-79"/>
            </a:endParaRPr>
          </a:p>
        </p:txBody>
      </p:sp>
      <p:sp>
        <p:nvSpPr>
          <p:cNvPr id="3" name="Subtitle 2"/>
          <p:cNvSpPr>
            <a:spLocks noGrp="1"/>
          </p:cNvSpPr>
          <p:nvPr>
            <p:ph type="subTitle" idx="1"/>
          </p:nvPr>
        </p:nvSpPr>
        <p:spPr/>
        <p:txBody>
          <a:bodyPr>
            <a:normAutofit/>
          </a:bodyPr>
          <a:lstStyle/>
          <a:p>
            <a:r>
              <a:rPr lang="en-GB" sz="3200" dirty="0" smtClean="0"/>
              <a:t>Stephen Joseph</a:t>
            </a:r>
          </a:p>
          <a:p>
            <a:r>
              <a:rPr lang="en-GB" dirty="0" smtClean="0"/>
              <a:t>PCCS Anniversary Conference: Shared Practice in Non-</a:t>
            </a:r>
            <a:r>
              <a:rPr lang="en-GB" dirty="0" smtClean="0"/>
              <a:t>M</a:t>
            </a:r>
            <a:r>
              <a:rPr lang="en-GB" dirty="0" smtClean="0"/>
              <a:t>edicalised</a:t>
            </a:r>
            <a:r>
              <a:rPr lang="en-GB" dirty="0" smtClean="0"/>
              <a:t> Mental </a:t>
            </a:r>
            <a:r>
              <a:rPr lang="en-GB" dirty="0"/>
              <a:t>H</a:t>
            </a:r>
            <a:r>
              <a:rPr lang="en-GB" dirty="0" smtClean="0"/>
              <a:t>ealth </a:t>
            </a:r>
            <a:r>
              <a:rPr lang="en-GB" dirty="0"/>
              <a:t>C</a:t>
            </a:r>
            <a:r>
              <a:rPr lang="en-GB" dirty="0" smtClean="0"/>
              <a:t>are, October 16</a:t>
            </a:r>
            <a:r>
              <a:rPr lang="en-GB" baseline="30000" dirty="0" smtClean="0"/>
              <a:t>th</a:t>
            </a:r>
            <a:r>
              <a:rPr lang="en-GB" dirty="0" smtClean="0"/>
              <a:t> </a:t>
            </a:r>
            <a:r>
              <a:rPr lang="en-GB" dirty="0" smtClean="0"/>
              <a:t>2013</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sp>
        <p:nvSpPr>
          <p:cNvPr id="3" name="Content Placeholder 2"/>
          <p:cNvSpPr>
            <a:spLocks noGrp="1"/>
          </p:cNvSpPr>
          <p:nvPr>
            <p:ph sz="half" idx="1"/>
          </p:nvPr>
        </p:nvSpPr>
        <p:spPr>
          <a:xfrm>
            <a:off x="251520" y="1773936"/>
            <a:ext cx="4244280" cy="4623816"/>
          </a:xfrm>
        </p:spPr>
        <p:txBody>
          <a:bodyPr/>
          <a:lstStyle/>
          <a:p>
            <a:pPr>
              <a:buNone/>
            </a:pPr>
            <a:r>
              <a:rPr lang="en-GB" sz="2000" b="1" dirty="0" smtClean="0"/>
              <a:t>Email:</a:t>
            </a:r>
          </a:p>
          <a:p>
            <a:pPr>
              <a:buNone/>
            </a:pPr>
            <a:r>
              <a:rPr lang="en-GB" sz="2000" dirty="0" smtClean="0">
                <a:hlinkClick r:id="rId2"/>
              </a:rPr>
              <a:t>Stephen.Joseph@nottingham.ac.uk</a:t>
            </a:r>
            <a:endParaRPr lang="en-GB" sz="2000" dirty="0" smtClean="0"/>
          </a:p>
          <a:p>
            <a:pPr>
              <a:buNone/>
            </a:pPr>
            <a:endParaRPr lang="en-GB" sz="2000" dirty="0" smtClean="0"/>
          </a:p>
          <a:p>
            <a:pPr>
              <a:buNone/>
            </a:pPr>
            <a:r>
              <a:rPr lang="en-GB" sz="2000" b="1" dirty="0" smtClean="0"/>
              <a:t>Twitter:</a:t>
            </a:r>
          </a:p>
          <a:p>
            <a:pPr>
              <a:buNone/>
            </a:pPr>
            <a:r>
              <a:rPr lang="en-GB" sz="2000" dirty="0" smtClean="0"/>
              <a:t>ProfSJoseph</a:t>
            </a:r>
          </a:p>
          <a:p>
            <a:pPr>
              <a:buNone/>
            </a:pPr>
            <a:endParaRPr lang="en-GB" sz="2000" dirty="0" smtClean="0"/>
          </a:p>
          <a:p>
            <a:pPr>
              <a:buNone/>
            </a:pPr>
            <a:r>
              <a:rPr lang="en-GB" sz="2000" b="1" dirty="0" smtClean="0"/>
              <a:t>Blogs:</a:t>
            </a:r>
          </a:p>
          <a:p>
            <a:pPr>
              <a:buNone/>
            </a:pPr>
            <a:r>
              <a:rPr lang="en-GB" sz="2000" dirty="0">
                <a:hlinkClick r:id="rId3"/>
              </a:rPr>
              <a:t>http://</a:t>
            </a:r>
            <a:r>
              <a:rPr lang="en-GB" sz="2000" dirty="0" smtClean="0">
                <a:hlinkClick r:id="rId3"/>
              </a:rPr>
              <a:t>www.psychologytoday.com/blog/what-doesnt-kill-us</a:t>
            </a:r>
            <a:endParaRPr lang="en-GB" sz="2000" dirty="0" smtClean="0"/>
          </a:p>
          <a:p>
            <a:pPr>
              <a:buNone/>
            </a:pPr>
            <a:endParaRPr lang="en-GB" sz="2000" dirty="0"/>
          </a:p>
          <a:p>
            <a:pPr>
              <a:buNone/>
            </a:pPr>
            <a:r>
              <a:rPr lang="en-GB" sz="2000" dirty="0">
                <a:hlinkClick r:id="rId4"/>
              </a:rPr>
              <a:t>http://</a:t>
            </a:r>
            <a:r>
              <a:rPr lang="en-GB" sz="2000" dirty="0" smtClean="0">
                <a:hlinkClick r:id="rId4"/>
              </a:rPr>
              <a:t>www.huffingtonpost.com/stephen-joseph/what-doesnt-kill-us-post_b_2862726.html</a:t>
            </a:r>
            <a:endParaRPr lang="en-GB" sz="2000" dirty="0" smtClean="0"/>
          </a:p>
          <a:p>
            <a:pPr>
              <a:buNone/>
            </a:pPr>
            <a:endParaRPr lang="en-GB" sz="2000" dirty="0"/>
          </a:p>
        </p:txBody>
      </p:sp>
      <p:pic>
        <p:nvPicPr>
          <p:cNvPr id="24578" name="Picture 2" descr="C:\Users\user\Pictures\positive therapy.jpg"/>
          <p:cNvPicPr>
            <a:picLocks noGrp="1" noChangeAspect="1" noChangeArrowheads="1"/>
          </p:cNvPicPr>
          <p:nvPr>
            <p:ph sz="half" idx="2"/>
          </p:nvPr>
        </p:nvPicPr>
        <p:blipFill>
          <a:blip r:embed="rId5" cstate="print"/>
          <a:srcRect/>
          <a:stretch>
            <a:fillRect/>
          </a:stretch>
        </p:blipFill>
        <p:spPr bwMode="auto">
          <a:xfrm>
            <a:off x="5076056" y="1710141"/>
            <a:ext cx="3024335" cy="451393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Psychology</a:t>
            </a:r>
            <a:endParaRPr lang="en-GB" dirty="0"/>
          </a:p>
        </p:txBody>
      </p:sp>
      <p:sp>
        <p:nvSpPr>
          <p:cNvPr id="3" name="Content Placeholder 2"/>
          <p:cNvSpPr>
            <a:spLocks noGrp="1"/>
          </p:cNvSpPr>
          <p:nvPr>
            <p:ph sz="half" idx="1"/>
          </p:nvPr>
        </p:nvSpPr>
        <p:spPr/>
        <p:txBody>
          <a:bodyPr>
            <a:normAutofit/>
          </a:bodyPr>
          <a:lstStyle/>
          <a:p>
            <a:pPr>
              <a:buNone/>
            </a:pPr>
            <a:r>
              <a:rPr lang="en-GB" dirty="0" smtClean="0"/>
              <a:t>	“</a:t>
            </a:r>
            <a:r>
              <a:rPr lang="en-GB" sz="2600" dirty="0" smtClean="0">
                <a:latin typeface="Arial" pitchFamily="34" charset="0"/>
                <a:cs typeface="Arial" pitchFamily="34" charset="0"/>
              </a:rPr>
              <a:t>The aim of positive psychology is to begin to catalyze a change in the focus of psychology from preoccupation only with repairing the worst things in life to also building positive qualities” </a:t>
            </a:r>
            <a:r>
              <a:rPr lang="en-GB" sz="2000" dirty="0" smtClean="0">
                <a:latin typeface="Arial" pitchFamily="34" charset="0"/>
                <a:cs typeface="Arial" pitchFamily="34" charset="0"/>
              </a:rPr>
              <a:t>(Seligman  &amp; Csikszentmihalyi, 2000, p. 5)</a:t>
            </a:r>
          </a:p>
          <a:p>
            <a:endParaRPr lang="en-GB" dirty="0"/>
          </a:p>
        </p:txBody>
      </p:sp>
      <p:pic>
        <p:nvPicPr>
          <p:cNvPr id="5" name="Content Placeholder 4" descr="http://t0.gstatic.com/images?q=tbn:ANd9GcSOtGFwNpjXcbY6pZ3qQgd4KCsJ7W5Cd6lpQ6DlZnhMFjI3hjRS"/>
          <p:cNvPicPr>
            <a:picLocks noGrp="1" noChangeAspect="1" noChangeArrowheads="1"/>
          </p:cNvPicPr>
          <p:nvPr>
            <p:ph sz="half" idx="2"/>
          </p:nvPr>
        </p:nvPicPr>
        <p:blipFill>
          <a:blip r:embed="rId2" cstate="print"/>
          <a:stretch>
            <a:fillRect/>
          </a:stretch>
        </p:blipFill>
        <p:spPr bwMode="auto">
          <a:xfrm>
            <a:off x="4932040" y="1844824"/>
            <a:ext cx="3528392" cy="3456384"/>
          </a:xfrm>
          <a:prstGeom prst="rect">
            <a:avLst/>
          </a:prstGeom>
          <a:noFill/>
        </p:spPr>
      </p:pic>
      <p:pic>
        <p:nvPicPr>
          <p:cNvPr id="6" name="Picture 2" descr="http://www.happier.co.uk/wp-content/uploads/2012/11/other-people-matter.png"/>
          <p:cNvPicPr>
            <a:picLocks noChangeAspect="1" noChangeArrowheads="1"/>
          </p:cNvPicPr>
          <p:nvPr/>
        </p:nvPicPr>
        <p:blipFill>
          <a:blip r:embed="rId3" cstate="print"/>
          <a:stretch>
            <a:fillRect/>
          </a:stretch>
        </p:blipFill>
        <p:spPr bwMode="auto">
          <a:xfrm>
            <a:off x="5292080" y="4797152"/>
            <a:ext cx="1802333" cy="16561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do positive psychologists do?</a:t>
            </a:r>
            <a:endParaRPr lang="en-GB" dirty="0"/>
          </a:p>
        </p:txBody>
      </p:sp>
      <p:sp>
        <p:nvSpPr>
          <p:cNvPr id="3" name="Content Placeholder 2"/>
          <p:cNvSpPr>
            <a:spLocks noGrp="1"/>
          </p:cNvSpPr>
          <p:nvPr>
            <p:ph sz="half" idx="1"/>
          </p:nvPr>
        </p:nvSpPr>
        <p:spPr/>
        <p:txBody>
          <a:bodyPr>
            <a:normAutofit fontScale="62500" lnSpcReduction="20000"/>
          </a:bodyPr>
          <a:lstStyle/>
          <a:p>
            <a:pPr marL="118872" indent="0">
              <a:buNone/>
            </a:pPr>
            <a:r>
              <a:rPr lang="en-GB" sz="3800" b="1" dirty="0" smtClean="0"/>
              <a:t>Some topics of interest</a:t>
            </a:r>
          </a:p>
          <a:p>
            <a:pPr marL="118872" indent="0">
              <a:buNone/>
            </a:pPr>
            <a:endParaRPr lang="en-GB" dirty="0" smtClean="0"/>
          </a:p>
          <a:p>
            <a:pPr marL="118872" indent="0">
              <a:buNone/>
            </a:pPr>
            <a:r>
              <a:rPr lang="en-GB" sz="2900" dirty="0" smtClean="0">
                <a:solidFill>
                  <a:schemeClr val="accent3">
                    <a:lumMod val="75000"/>
                  </a:schemeClr>
                </a:solidFill>
                <a:latin typeface="Aharoni" panose="02010803020104030203" pitchFamily="2" charset="-79"/>
                <a:cs typeface="Aharoni" panose="02010803020104030203" pitchFamily="2" charset="-79"/>
              </a:rPr>
              <a:t>Happiness</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chemeClr val="accent5"/>
                </a:solidFill>
                <a:latin typeface="Aharoni" panose="02010803020104030203" pitchFamily="2" charset="-79"/>
                <a:cs typeface="Aharoni" panose="02010803020104030203" pitchFamily="2" charset="-79"/>
              </a:rPr>
              <a:t>Meaning</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chemeClr val="accent4">
                    <a:lumMod val="75000"/>
                  </a:schemeClr>
                </a:solidFill>
                <a:latin typeface="Aharoni" panose="02010803020104030203" pitchFamily="2" charset="-79"/>
                <a:cs typeface="Aharoni" panose="02010803020104030203" pitchFamily="2" charset="-79"/>
              </a:rPr>
              <a:t>Purpose</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chemeClr val="accent1">
                    <a:lumMod val="60000"/>
                    <a:lumOff val="40000"/>
                  </a:schemeClr>
                </a:solidFill>
                <a:latin typeface="Aharoni" panose="02010803020104030203" pitchFamily="2" charset="-79"/>
                <a:cs typeface="Aharoni" panose="02010803020104030203" pitchFamily="2" charset="-79"/>
              </a:rPr>
              <a:t>Gratitude</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rgbClr val="00B050"/>
                </a:solidFill>
                <a:latin typeface="Aharoni" panose="02010803020104030203" pitchFamily="2" charset="-79"/>
                <a:cs typeface="Aharoni" panose="02010803020104030203" pitchFamily="2" charset="-79"/>
              </a:rPr>
              <a:t>Curiosity</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rgbClr val="0070C0"/>
                </a:solidFill>
                <a:latin typeface="Aharoni" panose="02010803020104030203" pitchFamily="2" charset="-79"/>
                <a:cs typeface="Aharoni" panose="02010803020104030203" pitchFamily="2" charset="-79"/>
              </a:rPr>
              <a:t>Empathy</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rgbClr val="C00000"/>
                </a:solidFill>
                <a:latin typeface="Aharoni" panose="02010803020104030203" pitchFamily="2" charset="-79"/>
                <a:cs typeface="Aharoni" panose="02010803020104030203" pitchFamily="2" charset="-79"/>
              </a:rPr>
              <a:t>Hope</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rgbClr val="7030A0"/>
                </a:solidFill>
                <a:latin typeface="Aharoni" panose="02010803020104030203" pitchFamily="2" charset="-79"/>
                <a:cs typeface="Aharoni" panose="02010803020104030203" pitchFamily="2" charset="-79"/>
              </a:rPr>
              <a:t>Flow</a:t>
            </a:r>
          </a:p>
          <a:p>
            <a:endParaRPr lang="en-GB" sz="2900" dirty="0">
              <a:latin typeface="Aharoni" panose="02010803020104030203" pitchFamily="2" charset="-79"/>
              <a:cs typeface="Aharoni" panose="02010803020104030203" pitchFamily="2" charset="-79"/>
            </a:endParaRPr>
          </a:p>
          <a:p>
            <a:pPr marL="118872" indent="0">
              <a:buNone/>
            </a:pPr>
            <a:r>
              <a:rPr lang="en-GB" sz="2900" dirty="0" smtClean="0">
                <a:solidFill>
                  <a:srgbClr val="0070C0"/>
                </a:solidFill>
                <a:latin typeface="Aharoni" panose="02010803020104030203" pitchFamily="2" charset="-79"/>
                <a:cs typeface="Aharoni" panose="02010803020104030203" pitchFamily="2" charset="-79"/>
              </a:rPr>
              <a:t>Forgiveness</a:t>
            </a:r>
          </a:p>
          <a:p>
            <a:pPr marL="118872" indent="0">
              <a:buNone/>
            </a:pPr>
            <a:endParaRPr lang="en-GB" sz="2900" dirty="0">
              <a:latin typeface="Aharoni" panose="02010803020104030203" pitchFamily="2" charset="-79"/>
              <a:cs typeface="Aharoni" panose="02010803020104030203" pitchFamily="2" charset="-79"/>
            </a:endParaRPr>
          </a:p>
        </p:txBody>
      </p:sp>
      <p:sp>
        <p:nvSpPr>
          <p:cNvPr id="4" name="Content Placeholder 3"/>
          <p:cNvSpPr>
            <a:spLocks noGrp="1"/>
          </p:cNvSpPr>
          <p:nvPr>
            <p:ph sz="half" idx="2"/>
          </p:nvPr>
        </p:nvSpPr>
        <p:spPr/>
        <p:txBody>
          <a:bodyPr>
            <a:normAutofit fontScale="62500" lnSpcReduction="20000"/>
          </a:bodyPr>
          <a:lstStyle/>
          <a:p>
            <a:pPr marL="118872" indent="0">
              <a:buNone/>
            </a:pPr>
            <a:r>
              <a:rPr lang="en-GB" sz="3800" b="1" dirty="0" smtClean="0"/>
              <a:t>Some contexts of application</a:t>
            </a:r>
          </a:p>
          <a:p>
            <a:pPr marL="118872" indent="0">
              <a:buNone/>
            </a:pPr>
            <a:endParaRPr lang="en-GB" sz="3800" b="1" dirty="0"/>
          </a:p>
          <a:p>
            <a:pPr marL="118872" indent="0">
              <a:buNone/>
            </a:pPr>
            <a:endParaRPr lang="en-GB" dirty="0" smtClean="0"/>
          </a:p>
          <a:p>
            <a:pPr marL="118872" indent="0">
              <a:buNone/>
            </a:pPr>
            <a:r>
              <a:rPr lang="en-GB" dirty="0" smtClean="0">
                <a:solidFill>
                  <a:schemeClr val="accent3">
                    <a:lumMod val="75000"/>
                  </a:schemeClr>
                </a:solidFill>
                <a:latin typeface="Aharoni" panose="02010803020104030203" pitchFamily="2" charset="-79"/>
                <a:cs typeface="Aharoni" panose="02010803020104030203" pitchFamily="2" charset="-79"/>
              </a:rPr>
              <a:t>Education</a:t>
            </a:r>
          </a:p>
          <a:p>
            <a:endParaRPr lang="en-GB" dirty="0" smtClean="0">
              <a:latin typeface="Aharoni" panose="02010803020104030203" pitchFamily="2" charset="-79"/>
              <a:cs typeface="Aharoni" panose="02010803020104030203" pitchFamily="2" charset="-79"/>
            </a:endParaRPr>
          </a:p>
          <a:p>
            <a:pPr marL="118872" indent="0">
              <a:buNone/>
            </a:pPr>
            <a:r>
              <a:rPr lang="en-GB" dirty="0" smtClean="0">
                <a:solidFill>
                  <a:srgbClr val="0070C0"/>
                </a:solidFill>
                <a:latin typeface="Aharoni" panose="02010803020104030203" pitchFamily="2" charset="-79"/>
                <a:cs typeface="Aharoni" panose="02010803020104030203" pitchFamily="2" charset="-79"/>
              </a:rPr>
              <a:t>Healthcare</a:t>
            </a:r>
            <a:endParaRPr lang="en-GB" dirty="0">
              <a:solidFill>
                <a:srgbClr val="0070C0"/>
              </a:solidFill>
              <a:latin typeface="Aharoni" panose="02010803020104030203" pitchFamily="2" charset="-79"/>
              <a:cs typeface="Aharoni" panose="02010803020104030203" pitchFamily="2" charset="-79"/>
            </a:endParaRPr>
          </a:p>
          <a:p>
            <a:endParaRPr lang="en-GB" dirty="0" smtClean="0">
              <a:latin typeface="Aharoni" panose="02010803020104030203" pitchFamily="2" charset="-79"/>
              <a:cs typeface="Aharoni" panose="02010803020104030203" pitchFamily="2" charset="-79"/>
            </a:endParaRPr>
          </a:p>
          <a:p>
            <a:pPr marL="118872" indent="0">
              <a:buNone/>
            </a:pPr>
            <a:r>
              <a:rPr lang="en-GB" dirty="0" smtClean="0">
                <a:solidFill>
                  <a:schemeClr val="accent4">
                    <a:lumMod val="60000"/>
                    <a:lumOff val="40000"/>
                  </a:schemeClr>
                </a:solidFill>
                <a:latin typeface="Aharoni" panose="02010803020104030203" pitchFamily="2" charset="-79"/>
                <a:cs typeface="Aharoni" panose="02010803020104030203" pitchFamily="2" charset="-79"/>
              </a:rPr>
              <a:t>Workplace</a:t>
            </a:r>
          </a:p>
          <a:p>
            <a:endParaRPr lang="en-GB" dirty="0">
              <a:latin typeface="Aharoni" panose="02010803020104030203" pitchFamily="2" charset="-79"/>
              <a:cs typeface="Aharoni" panose="02010803020104030203" pitchFamily="2" charset="-79"/>
            </a:endParaRPr>
          </a:p>
          <a:p>
            <a:pPr marL="118872" indent="0">
              <a:buNone/>
            </a:pPr>
            <a:r>
              <a:rPr lang="en-GB" dirty="0" smtClean="0">
                <a:solidFill>
                  <a:schemeClr val="accent2">
                    <a:lumMod val="50000"/>
                  </a:schemeClr>
                </a:solidFill>
                <a:latin typeface="Aharoni" panose="02010803020104030203" pitchFamily="2" charset="-79"/>
                <a:cs typeface="Aharoni" panose="02010803020104030203" pitchFamily="2" charset="-79"/>
              </a:rPr>
              <a:t>Clinical</a:t>
            </a:r>
          </a:p>
          <a:p>
            <a:endParaRPr lang="en-GB" dirty="0" smtClean="0">
              <a:latin typeface="Aharoni" panose="02010803020104030203" pitchFamily="2" charset="-79"/>
              <a:cs typeface="Aharoni" panose="02010803020104030203" pitchFamily="2" charset="-79"/>
            </a:endParaRPr>
          </a:p>
          <a:p>
            <a:pPr marL="118872" indent="0">
              <a:buNone/>
            </a:pPr>
            <a:r>
              <a:rPr lang="en-GB" dirty="0" smtClean="0">
                <a:solidFill>
                  <a:schemeClr val="accent5">
                    <a:lumMod val="75000"/>
                  </a:schemeClr>
                </a:solidFill>
                <a:latin typeface="Aharoni" panose="02010803020104030203" pitchFamily="2" charset="-79"/>
                <a:cs typeface="Aharoni" panose="02010803020104030203" pitchFamily="2" charset="-79"/>
              </a:rPr>
              <a:t>Self-help</a:t>
            </a:r>
          </a:p>
          <a:p>
            <a:endParaRPr lang="en-GB" dirty="0">
              <a:latin typeface="Aharoni" panose="02010803020104030203" pitchFamily="2" charset="-79"/>
              <a:cs typeface="Aharoni" panose="02010803020104030203" pitchFamily="2" charset="-79"/>
            </a:endParaRPr>
          </a:p>
          <a:p>
            <a:pPr marL="118872" indent="0">
              <a:buNone/>
            </a:pPr>
            <a:r>
              <a:rPr lang="en-GB" dirty="0" smtClean="0">
                <a:solidFill>
                  <a:srgbClr val="7030A0"/>
                </a:solidFill>
                <a:latin typeface="Aharoni" panose="02010803020104030203" pitchFamily="2" charset="-79"/>
                <a:cs typeface="Aharoni" panose="02010803020104030203" pitchFamily="2" charset="-79"/>
              </a:rPr>
              <a:t>Lifespan</a:t>
            </a:r>
          </a:p>
          <a:p>
            <a:endParaRPr lang="en-GB" dirty="0">
              <a:latin typeface="Aharoni" panose="02010803020104030203" pitchFamily="2" charset="-79"/>
              <a:cs typeface="Aharoni" panose="02010803020104030203" pitchFamily="2" charset="-79"/>
            </a:endParaRPr>
          </a:p>
          <a:p>
            <a:pPr marL="118872" indent="0">
              <a:buNone/>
            </a:pPr>
            <a:r>
              <a:rPr lang="en-GB" dirty="0" smtClean="0">
                <a:solidFill>
                  <a:schemeClr val="accent1">
                    <a:lumMod val="75000"/>
                  </a:schemeClr>
                </a:solidFill>
                <a:latin typeface="Aharoni" panose="02010803020104030203" pitchFamily="2" charset="-79"/>
                <a:cs typeface="Aharoni" panose="02010803020104030203" pitchFamily="2" charset="-79"/>
              </a:rPr>
              <a:t>Policy</a:t>
            </a:r>
          </a:p>
          <a:p>
            <a:pPr marL="118872" indent="0">
              <a:buNone/>
            </a:pPr>
            <a:endParaRPr lang="en-GB" dirty="0">
              <a:latin typeface="Aharoni" panose="02010803020104030203" pitchFamily="2" charset="-79"/>
              <a:cs typeface="Aharoni" panose="02010803020104030203" pitchFamily="2" charset="-79"/>
            </a:endParaRPr>
          </a:p>
          <a:p>
            <a:endParaRPr lang="en-GB"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9110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Person-Centred Approach </a:t>
            </a:r>
            <a:br>
              <a:rPr lang="en-GB" dirty="0" smtClean="0"/>
            </a:br>
            <a:r>
              <a:rPr lang="en-GB" dirty="0" smtClean="0"/>
              <a:t>is a Positive Psychology </a:t>
            </a:r>
            <a:endParaRPr lang="en-GB" dirty="0"/>
          </a:p>
        </p:txBody>
      </p:sp>
      <p:sp>
        <p:nvSpPr>
          <p:cNvPr id="3" name="Content Placeholder 2"/>
          <p:cNvSpPr>
            <a:spLocks noGrp="1"/>
          </p:cNvSpPr>
          <p:nvPr>
            <p:ph sz="half" idx="1"/>
          </p:nvPr>
        </p:nvSpPr>
        <p:spPr/>
        <p:txBody>
          <a:bodyPr>
            <a:normAutofit fontScale="32500" lnSpcReduction="20000"/>
          </a:bodyPr>
          <a:lstStyle/>
          <a:p>
            <a:pPr>
              <a:buNone/>
            </a:pPr>
            <a:r>
              <a:rPr lang="en-GB" sz="4900" dirty="0" smtClean="0">
                <a:latin typeface="Verdana" pitchFamily="34" charset="0"/>
                <a:ea typeface="Verdana" pitchFamily="34" charset="0"/>
                <a:cs typeface="Verdana" pitchFamily="34" charset="0"/>
              </a:rPr>
              <a:t>“In the past, mental health has </a:t>
            </a:r>
          </a:p>
          <a:p>
            <a:pPr>
              <a:buNone/>
            </a:pPr>
            <a:r>
              <a:rPr lang="en-GB" sz="4900" dirty="0" smtClean="0">
                <a:latin typeface="Verdana" pitchFamily="34" charset="0"/>
                <a:ea typeface="Verdana" pitchFamily="34" charset="0"/>
                <a:cs typeface="Verdana" pitchFamily="34" charset="0"/>
              </a:rPr>
              <a:t>been a ‘residual’ concept – the </a:t>
            </a:r>
          </a:p>
          <a:p>
            <a:pPr>
              <a:buNone/>
            </a:pPr>
            <a:r>
              <a:rPr lang="en-GB" sz="4900" dirty="0" smtClean="0">
                <a:latin typeface="Verdana" pitchFamily="34" charset="0"/>
                <a:ea typeface="Verdana" pitchFamily="34" charset="0"/>
                <a:cs typeface="Verdana" pitchFamily="34" charset="0"/>
              </a:rPr>
              <a:t>absence of disease.  We need to do </a:t>
            </a:r>
          </a:p>
          <a:p>
            <a:pPr>
              <a:buNone/>
            </a:pPr>
            <a:r>
              <a:rPr lang="en-GB" sz="4900" dirty="0" smtClean="0">
                <a:latin typeface="Verdana" pitchFamily="34" charset="0"/>
                <a:ea typeface="Verdana" pitchFamily="34" charset="0"/>
                <a:cs typeface="Verdana" pitchFamily="34" charset="0"/>
              </a:rPr>
              <a:t>more than describe improvement in </a:t>
            </a:r>
          </a:p>
          <a:p>
            <a:pPr>
              <a:buNone/>
            </a:pPr>
            <a:r>
              <a:rPr lang="en-GB" sz="4900" dirty="0" smtClean="0">
                <a:latin typeface="Verdana" pitchFamily="34" charset="0"/>
                <a:ea typeface="Verdana" pitchFamily="34" charset="0"/>
                <a:cs typeface="Verdana" pitchFamily="34" charset="0"/>
              </a:rPr>
              <a:t>terms of say ‘anxiety reduction’.  </a:t>
            </a:r>
          </a:p>
          <a:p>
            <a:pPr>
              <a:buNone/>
            </a:pPr>
            <a:r>
              <a:rPr lang="en-GB" sz="4900" dirty="0" smtClean="0">
                <a:latin typeface="Verdana" pitchFamily="34" charset="0"/>
                <a:ea typeface="Verdana" pitchFamily="34" charset="0"/>
                <a:cs typeface="Verdana" pitchFamily="34" charset="0"/>
              </a:rPr>
              <a:t>We need to say what the person </a:t>
            </a:r>
          </a:p>
          <a:p>
            <a:pPr>
              <a:buNone/>
            </a:pPr>
            <a:r>
              <a:rPr lang="en-GB" sz="4900" dirty="0" smtClean="0">
                <a:latin typeface="Verdana" pitchFamily="34" charset="0"/>
                <a:ea typeface="Verdana" pitchFamily="34" charset="0"/>
                <a:cs typeface="Verdana" pitchFamily="34" charset="0"/>
              </a:rPr>
              <a:t>can do as health is achieved.  As </a:t>
            </a:r>
          </a:p>
          <a:p>
            <a:pPr>
              <a:buNone/>
            </a:pPr>
            <a:r>
              <a:rPr lang="en-GB" sz="4900" dirty="0" smtClean="0">
                <a:latin typeface="Verdana" pitchFamily="34" charset="0"/>
                <a:ea typeface="Verdana" pitchFamily="34" charset="0"/>
                <a:cs typeface="Verdana" pitchFamily="34" charset="0"/>
              </a:rPr>
              <a:t>the emphasis on pathology lessons, </a:t>
            </a:r>
          </a:p>
          <a:p>
            <a:pPr>
              <a:buNone/>
            </a:pPr>
            <a:r>
              <a:rPr lang="en-GB" sz="4900" dirty="0" smtClean="0">
                <a:latin typeface="Verdana" pitchFamily="34" charset="0"/>
                <a:ea typeface="Verdana" pitchFamily="34" charset="0"/>
                <a:cs typeface="Verdana" pitchFamily="34" charset="0"/>
              </a:rPr>
              <a:t>there have been a few recent efforts </a:t>
            </a:r>
          </a:p>
          <a:p>
            <a:pPr>
              <a:buNone/>
            </a:pPr>
            <a:r>
              <a:rPr lang="en-GB" sz="4900" dirty="0" smtClean="0">
                <a:latin typeface="Verdana" pitchFamily="34" charset="0"/>
                <a:ea typeface="Verdana" pitchFamily="34" charset="0"/>
                <a:cs typeface="Verdana" pitchFamily="34" charset="0"/>
              </a:rPr>
              <a:t>toward positive conceptualizations </a:t>
            </a:r>
          </a:p>
          <a:p>
            <a:pPr>
              <a:buNone/>
            </a:pPr>
            <a:r>
              <a:rPr lang="en-GB" sz="4900" dirty="0" smtClean="0">
                <a:latin typeface="Verdana" pitchFamily="34" charset="0"/>
                <a:ea typeface="Verdana" pitchFamily="34" charset="0"/>
                <a:cs typeface="Verdana" pitchFamily="34" charset="0"/>
              </a:rPr>
              <a:t>of mental health.  Notable among </a:t>
            </a:r>
          </a:p>
          <a:p>
            <a:pPr>
              <a:buNone/>
            </a:pPr>
            <a:r>
              <a:rPr lang="en-GB" sz="4900" dirty="0" smtClean="0">
                <a:latin typeface="Verdana" pitchFamily="34" charset="0"/>
                <a:ea typeface="Verdana" pitchFamily="34" charset="0"/>
                <a:cs typeface="Verdana" pitchFamily="34" charset="0"/>
              </a:rPr>
              <a:t>these are Carl Rogers’ ‘fully </a:t>
            </a:r>
          </a:p>
          <a:p>
            <a:pPr>
              <a:buNone/>
            </a:pPr>
            <a:r>
              <a:rPr lang="en-GB" sz="4900" dirty="0" smtClean="0">
                <a:latin typeface="Verdana" pitchFamily="34" charset="0"/>
                <a:ea typeface="Verdana" pitchFamily="34" charset="0"/>
                <a:cs typeface="Verdana" pitchFamily="34" charset="0"/>
              </a:rPr>
              <a:t>Functioning Person’, A. Maslow’s </a:t>
            </a:r>
          </a:p>
          <a:p>
            <a:pPr>
              <a:buNone/>
            </a:pPr>
            <a:r>
              <a:rPr lang="en-GB" sz="4900" dirty="0" smtClean="0">
                <a:latin typeface="Verdana" pitchFamily="34" charset="0"/>
                <a:ea typeface="Verdana" pitchFamily="34" charset="0"/>
                <a:cs typeface="Verdana" pitchFamily="34" charset="0"/>
              </a:rPr>
              <a:t>‘Self-Realizing Persons” (Schlien, </a:t>
            </a:r>
          </a:p>
          <a:p>
            <a:pPr>
              <a:buNone/>
            </a:pPr>
            <a:r>
              <a:rPr lang="en-GB" sz="4900" dirty="0" smtClean="0">
                <a:latin typeface="Verdana" pitchFamily="34" charset="0"/>
                <a:ea typeface="Verdana" pitchFamily="34" charset="0"/>
                <a:cs typeface="Verdana" pitchFamily="34" charset="0"/>
              </a:rPr>
              <a:t>2003/1956, p. 17)</a:t>
            </a:r>
          </a:p>
          <a:p>
            <a:pPr>
              <a:buNone/>
            </a:pPr>
            <a:endParaRPr lang="en-GB" sz="4900" dirty="0" smtClean="0"/>
          </a:p>
          <a:p>
            <a:pPr>
              <a:buNone/>
            </a:pPr>
            <a:endParaRPr lang="en-GB" sz="4300" dirty="0" smtClean="0"/>
          </a:p>
          <a:p>
            <a:pPr>
              <a:buNone/>
            </a:pPr>
            <a:r>
              <a:rPr lang="en-GB" sz="4300" dirty="0" smtClean="0"/>
              <a:t>(Joseph, S., &amp; Linley, P. A. (2006).  </a:t>
            </a:r>
            <a:r>
              <a:rPr lang="en-GB" sz="4300" i="1" dirty="0" smtClean="0"/>
              <a:t>Positive </a:t>
            </a:r>
          </a:p>
          <a:p>
            <a:pPr>
              <a:buNone/>
            </a:pPr>
            <a:r>
              <a:rPr lang="en-GB" sz="4300" i="1" dirty="0" smtClean="0"/>
              <a:t>therapy: a meta-theoretical approach to positive </a:t>
            </a:r>
          </a:p>
          <a:p>
            <a:pPr>
              <a:buNone/>
            </a:pPr>
            <a:r>
              <a:rPr lang="en-GB" sz="4300" i="1" dirty="0" smtClean="0"/>
              <a:t>psychological practice</a:t>
            </a:r>
            <a:r>
              <a:rPr lang="en-GB" sz="4300" dirty="0" smtClean="0"/>
              <a:t>.  Routledge: London.) </a:t>
            </a:r>
          </a:p>
          <a:p>
            <a:pPr>
              <a:buNone/>
            </a:pPr>
            <a:endParaRPr lang="en-GB" sz="4300" dirty="0" smtClean="0"/>
          </a:p>
          <a:p>
            <a:endParaRPr lang="en-GB" dirty="0"/>
          </a:p>
        </p:txBody>
      </p:sp>
      <p:pic>
        <p:nvPicPr>
          <p:cNvPr id="1026" name="Picture 2" descr="C:\Users\user\Pictures\carl rogers.bmp"/>
          <p:cNvPicPr>
            <a:picLocks noGrp="1" noChangeAspect="1" noChangeArrowheads="1"/>
          </p:cNvPicPr>
          <p:nvPr>
            <p:ph sz="half" idx="2"/>
          </p:nvPr>
        </p:nvPicPr>
        <p:blipFill>
          <a:blip r:embed="rId2" cstate="print"/>
          <a:srcRect/>
          <a:stretch>
            <a:fillRect/>
          </a:stretch>
        </p:blipFill>
        <p:spPr bwMode="auto">
          <a:xfrm>
            <a:off x="4577134" y="1772816"/>
            <a:ext cx="2875185" cy="2875185"/>
          </a:xfrm>
          <a:prstGeom prst="rect">
            <a:avLst/>
          </a:prstGeom>
          <a:noFill/>
        </p:spPr>
      </p:pic>
      <p:pic>
        <p:nvPicPr>
          <p:cNvPr id="1028" name="Picture 4" descr="C:\Users\user\Pictures\Abraham_maslow.jpg"/>
          <p:cNvPicPr>
            <a:picLocks noChangeAspect="1" noChangeArrowheads="1"/>
          </p:cNvPicPr>
          <p:nvPr/>
        </p:nvPicPr>
        <p:blipFill>
          <a:blip r:embed="rId3" cstate="print"/>
          <a:srcRect/>
          <a:stretch>
            <a:fillRect/>
          </a:stretch>
        </p:blipFill>
        <p:spPr bwMode="auto">
          <a:xfrm>
            <a:off x="6444208" y="3933056"/>
            <a:ext cx="2016224" cy="2088232"/>
          </a:xfrm>
          <a:prstGeom prst="rect">
            <a:avLst/>
          </a:prstGeom>
          <a:noFill/>
        </p:spPr>
      </p:pic>
      <p:pic>
        <p:nvPicPr>
          <p:cNvPr id="6" name="Picture 2" descr="C:\Users\user\Pictures\positive therapy.jpg"/>
          <p:cNvPicPr>
            <a:picLocks noChangeAspect="1" noChangeArrowheads="1"/>
          </p:cNvPicPr>
          <p:nvPr/>
        </p:nvPicPr>
        <p:blipFill>
          <a:blip r:embed="rId4" cstate="print"/>
          <a:srcRect/>
          <a:stretch>
            <a:fillRect/>
          </a:stretch>
        </p:blipFill>
        <p:spPr bwMode="auto">
          <a:xfrm>
            <a:off x="4788024" y="4725145"/>
            <a:ext cx="936104" cy="12961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Fully functioning</a:t>
            </a:r>
            <a:endParaRPr lang="en-GB" dirty="0"/>
          </a:p>
        </p:txBody>
      </p:sp>
      <p:sp>
        <p:nvSpPr>
          <p:cNvPr id="3" name="Content Placeholder 2"/>
          <p:cNvSpPr>
            <a:spLocks noGrp="1"/>
          </p:cNvSpPr>
          <p:nvPr>
            <p:ph sz="half" idx="1"/>
          </p:nvPr>
        </p:nvSpPr>
        <p:spPr/>
        <p:txBody>
          <a:bodyPr>
            <a:normAutofit fontScale="77500" lnSpcReduction="20000"/>
          </a:bodyPr>
          <a:lstStyle/>
          <a:p>
            <a:pPr marL="118872" indent="0">
              <a:buNone/>
            </a:pPr>
            <a:endParaRPr lang="en-GB" dirty="0" smtClean="0"/>
          </a:p>
          <a:p>
            <a:r>
              <a:rPr lang="en-GB" dirty="0" smtClean="0">
                <a:solidFill>
                  <a:schemeClr val="accent3">
                    <a:lumMod val="50000"/>
                  </a:schemeClr>
                </a:solidFill>
              </a:rPr>
              <a:t>Open to experience</a:t>
            </a:r>
          </a:p>
          <a:p>
            <a:r>
              <a:rPr lang="en-GB" dirty="0" smtClean="0">
                <a:solidFill>
                  <a:schemeClr val="accent3">
                    <a:lumMod val="50000"/>
                  </a:schemeClr>
                </a:solidFill>
              </a:rPr>
              <a:t>Exhibit no defensiveness</a:t>
            </a:r>
          </a:p>
          <a:p>
            <a:r>
              <a:rPr lang="en-GB" dirty="0" smtClean="0">
                <a:solidFill>
                  <a:schemeClr val="accent3">
                    <a:lumMod val="50000"/>
                  </a:schemeClr>
                </a:solidFill>
              </a:rPr>
              <a:t>Interpret experience accurately</a:t>
            </a:r>
          </a:p>
          <a:p>
            <a:r>
              <a:rPr lang="en-GB" dirty="0" smtClean="0">
                <a:solidFill>
                  <a:schemeClr val="accent3">
                    <a:lumMod val="50000"/>
                  </a:schemeClr>
                </a:solidFill>
              </a:rPr>
              <a:t>Flexible self-concept</a:t>
            </a:r>
          </a:p>
          <a:p>
            <a:r>
              <a:rPr lang="en-GB" dirty="0" smtClean="0">
                <a:solidFill>
                  <a:schemeClr val="accent3">
                    <a:lumMod val="50000"/>
                  </a:schemeClr>
                </a:solidFill>
              </a:rPr>
              <a:t>Trust in own experiencing</a:t>
            </a:r>
          </a:p>
          <a:p>
            <a:r>
              <a:rPr lang="en-GB" dirty="0" smtClean="0">
                <a:solidFill>
                  <a:schemeClr val="accent3">
                    <a:lumMod val="50000"/>
                  </a:schemeClr>
                </a:solidFill>
              </a:rPr>
              <a:t>Develop values in accordance with experience</a:t>
            </a:r>
          </a:p>
          <a:p>
            <a:r>
              <a:rPr lang="en-GB" dirty="0" smtClean="0">
                <a:solidFill>
                  <a:schemeClr val="accent3">
                    <a:lumMod val="50000"/>
                  </a:schemeClr>
                </a:solidFill>
              </a:rPr>
              <a:t>Have no conditions of worth</a:t>
            </a:r>
          </a:p>
          <a:p>
            <a:r>
              <a:rPr lang="en-GB" dirty="0" smtClean="0">
                <a:solidFill>
                  <a:schemeClr val="accent3">
                    <a:lumMod val="50000"/>
                  </a:schemeClr>
                </a:solidFill>
              </a:rPr>
              <a:t>Experience </a:t>
            </a:r>
            <a:r>
              <a:rPr lang="en-GB" dirty="0">
                <a:solidFill>
                  <a:schemeClr val="accent3">
                    <a:lumMod val="50000"/>
                  </a:schemeClr>
                </a:solidFill>
              </a:rPr>
              <a:t>u</a:t>
            </a:r>
            <a:r>
              <a:rPr lang="en-GB" dirty="0" smtClean="0">
                <a:solidFill>
                  <a:schemeClr val="accent3">
                    <a:lumMod val="50000"/>
                  </a:schemeClr>
                </a:solidFill>
              </a:rPr>
              <a:t>nconditional positive self-regard</a:t>
            </a:r>
          </a:p>
          <a:p>
            <a:r>
              <a:rPr lang="en-GB" dirty="0" smtClean="0">
                <a:solidFill>
                  <a:schemeClr val="accent3">
                    <a:lumMod val="50000"/>
                  </a:schemeClr>
                </a:solidFill>
              </a:rPr>
              <a:t>Live in harmony with others</a:t>
            </a:r>
          </a:p>
          <a:p>
            <a:pPr marL="118872" indent="0">
              <a:buNone/>
            </a:pPr>
            <a:endParaRPr lang="en-GB" dirty="0" smtClean="0"/>
          </a:p>
          <a:p>
            <a:pPr marL="118872" indent="0">
              <a:buNone/>
            </a:pPr>
            <a:endParaRPr lang="en-GB" dirty="0" smtClean="0"/>
          </a:p>
          <a:p>
            <a:pPr marL="118872" indent="0">
              <a:buNone/>
            </a:pPr>
            <a:endParaRPr lang="en-GB" dirty="0"/>
          </a:p>
        </p:txBody>
      </p:sp>
      <p:sp>
        <p:nvSpPr>
          <p:cNvPr id="4" name="Content Placeholder 3"/>
          <p:cNvSpPr>
            <a:spLocks noGrp="1"/>
          </p:cNvSpPr>
          <p:nvPr>
            <p:ph sz="half" idx="2"/>
          </p:nvPr>
        </p:nvSpPr>
        <p:spPr/>
        <p:txBody>
          <a:bodyPr>
            <a:normAutofit fontScale="77500" lnSpcReduction="20000"/>
          </a:bodyPr>
          <a:lstStyle/>
          <a:p>
            <a:pPr marL="118872" indent="0">
              <a:buNone/>
            </a:pPr>
            <a:endParaRPr lang="en-GB" dirty="0" smtClean="0"/>
          </a:p>
          <a:p>
            <a:pPr marL="118872" indent="0">
              <a:buNone/>
            </a:pPr>
            <a:endParaRPr lang="en-GB" dirty="0"/>
          </a:p>
          <a:p>
            <a:pPr marL="118872" indent="0">
              <a:buNone/>
            </a:pPr>
            <a:r>
              <a:rPr lang="en-GB" sz="3600" b="1" dirty="0" smtClean="0"/>
              <a:t>Positive </a:t>
            </a:r>
            <a:r>
              <a:rPr lang="en-GB" sz="3600" b="1" dirty="0"/>
              <a:t>psychology is not necessarily person-centred, but the person-centred approach is always a positive psychology</a:t>
            </a:r>
          </a:p>
          <a:p>
            <a:pPr marL="118872" indent="0">
              <a:buNone/>
            </a:pPr>
            <a:endParaRPr lang="en-GB" sz="3600" b="1" dirty="0"/>
          </a:p>
        </p:txBody>
      </p:sp>
    </p:spTree>
    <p:extLst>
      <p:ext uri="{BB962C8B-B14F-4D97-AF65-F5344CB8AC3E}">
        <p14:creationId xmlns:p14="http://schemas.microsoft.com/office/powerpoint/2010/main" val="3267373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Person-Centred Positive Psychology</a:t>
            </a:r>
            <a:endParaRPr lang="en-GB" dirty="0"/>
          </a:p>
        </p:txBody>
      </p:sp>
      <p:pic>
        <p:nvPicPr>
          <p:cNvPr id="16388" name="Picture 4" descr="http://ca.cleansingmatters.com/images/Diet-Pills.jpg"/>
          <p:cNvPicPr>
            <a:picLocks noGrp="1" noChangeAspect="1" noChangeArrowheads="1"/>
          </p:cNvPicPr>
          <p:nvPr>
            <p:ph type="pic" idx="1"/>
          </p:nvPr>
        </p:nvPicPr>
        <p:blipFill>
          <a:blip r:embed="rId2" cstate="print"/>
          <a:srcRect t="1320" b="1320"/>
          <a:stretch>
            <a:fillRect/>
          </a:stretch>
        </p:blipFill>
        <p:spPr bwMode="auto">
          <a:xfrm>
            <a:off x="2915816" y="1481839"/>
            <a:ext cx="2930295" cy="2520256"/>
          </a:xfrm>
          <a:prstGeom prst="rect">
            <a:avLst/>
          </a:prstGeom>
          <a:noFill/>
        </p:spPr>
      </p:pic>
      <p:sp>
        <p:nvSpPr>
          <p:cNvPr id="4" name="Text Placeholder 3"/>
          <p:cNvSpPr>
            <a:spLocks noGrp="1"/>
          </p:cNvSpPr>
          <p:nvPr>
            <p:ph type="body" sz="half" idx="2"/>
          </p:nvPr>
        </p:nvSpPr>
        <p:spPr>
          <a:xfrm>
            <a:off x="179512" y="1556792"/>
            <a:ext cx="2607208" cy="4734272"/>
          </a:xfrm>
        </p:spPr>
        <p:txBody>
          <a:bodyPr>
            <a:normAutofit fontScale="70000" lnSpcReduction="20000"/>
          </a:bodyPr>
          <a:lstStyle/>
          <a:p>
            <a:endParaRPr lang="en-GB" dirty="0" smtClean="0"/>
          </a:p>
          <a:p>
            <a:pPr marL="457200" indent="-457200">
              <a:buFont typeface="Arial" panose="020B0604020202020204" pitchFamily="34" charset="0"/>
              <a:buChar char="•"/>
            </a:pPr>
            <a:r>
              <a:rPr lang="en-GB" sz="2600" b="1" dirty="0" smtClean="0"/>
              <a:t>Challenges illness ideology</a:t>
            </a:r>
          </a:p>
          <a:p>
            <a:pPr>
              <a:buFont typeface="Arial" pitchFamily="34" charset="0"/>
              <a:buChar char="•"/>
            </a:pPr>
            <a:endParaRPr lang="en-GB" sz="2600" b="1" dirty="0" smtClean="0"/>
          </a:p>
          <a:p>
            <a:pPr marL="457200" indent="-457200">
              <a:buFont typeface="Arial" panose="020B0604020202020204" pitchFamily="34" charset="0"/>
              <a:buChar char="•"/>
            </a:pPr>
            <a:r>
              <a:rPr lang="en-GB" sz="2600" b="1" dirty="0" smtClean="0"/>
              <a:t>Understanding the full spectrum of functioning</a:t>
            </a:r>
          </a:p>
          <a:p>
            <a:pPr marL="457200" indent="-457200">
              <a:buFont typeface="Arial" panose="020B0604020202020204" pitchFamily="34" charset="0"/>
              <a:buChar char="•"/>
            </a:pPr>
            <a:endParaRPr lang="en-GB" sz="2600" b="1" dirty="0" smtClean="0"/>
          </a:p>
          <a:p>
            <a:pPr marL="457200" indent="-457200">
              <a:buFont typeface="Arial" panose="020B0604020202020204" pitchFamily="34" charset="0"/>
              <a:buChar char="•"/>
            </a:pPr>
            <a:r>
              <a:rPr lang="en-GB" sz="2600" b="1" dirty="0" smtClean="0"/>
              <a:t>Inform positive psychology practice</a:t>
            </a:r>
          </a:p>
          <a:p>
            <a:endParaRPr lang="en-GB" dirty="0" smtClean="0"/>
          </a:p>
          <a:p>
            <a:endParaRPr lang="en-GB" dirty="0" smtClean="0"/>
          </a:p>
          <a:p>
            <a:endParaRPr lang="en-GB" dirty="0" smtClean="0"/>
          </a:p>
          <a:p>
            <a:r>
              <a:rPr lang="en-GB" dirty="0" smtClean="0"/>
              <a:t>Joseph</a:t>
            </a:r>
            <a:r>
              <a:rPr lang="en-GB" dirty="0"/>
              <a:t>, S., &amp; </a:t>
            </a:r>
            <a:r>
              <a:rPr lang="en-GB" dirty="0"/>
              <a:t>Worsley</a:t>
            </a:r>
            <a:r>
              <a:rPr lang="en-GB" dirty="0"/>
              <a:t>, R. </a:t>
            </a:r>
            <a:r>
              <a:rPr lang="en-GB" dirty="0" smtClean="0"/>
              <a:t> (Eds</a:t>
            </a:r>
            <a:r>
              <a:rPr lang="en-GB" dirty="0"/>
              <a:t>.). (2005). </a:t>
            </a:r>
            <a:r>
              <a:rPr lang="en-GB" i="1" dirty="0"/>
              <a:t>Person-centred psychopathology</a:t>
            </a:r>
            <a:r>
              <a:rPr lang="en-GB" dirty="0"/>
              <a:t>: </a:t>
            </a:r>
            <a:r>
              <a:rPr lang="en-GB" i="1" dirty="0"/>
              <a:t>A positive psychology of mental health.</a:t>
            </a:r>
            <a:r>
              <a:rPr lang="en-GB" dirty="0"/>
              <a:t>  Ross-on-Wye: PCCS books.</a:t>
            </a:r>
          </a:p>
          <a:p>
            <a:endParaRPr lang="en-GB" dirty="0" smtClean="0"/>
          </a:p>
          <a:p>
            <a:r>
              <a:rPr lang="en-GB" dirty="0"/>
              <a:t> </a:t>
            </a:r>
            <a:r>
              <a:rPr lang="en-GB" dirty="0"/>
              <a:t>Worsley</a:t>
            </a:r>
            <a:r>
              <a:rPr lang="en-GB" dirty="0"/>
              <a:t>, R., &amp; Joseph, S. (Eds.). (2007). </a:t>
            </a:r>
            <a:r>
              <a:rPr lang="en-GB" i="1" dirty="0"/>
              <a:t>Person centred practice: Case studies in positive psychology</a:t>
            </a:r>
            <a:r>
              <a:rPr lang="en-GB" dirty="0"/>
              <a:t>.  Ross-on-Wye: PCCS books.</a:t>
            </a:r>
          </a:p>
          <a:p>
            <a:endParaRPr lang="en-GB" dirty="0"/>
          </a:p>
          <a:p>
            <a:r>
              <a:rPr lang="en-GB" dirty="0" smtClean="0"/>
              <a:t>Levitt, B. E. </a:t>
            </a:r>
            <a:r>
              <a:rPr lang="en-GB" dirty="0"/>
              <a:t>(Ed.)</a:t>
            </a:r>
            <a:r>
              <a:rPr lang="en-GB" i="1" dirty="0"/>
              <a:t>, Reflections on human potential: bridging the person-centred approach and positive psychology</a:t>
            </a:r>
            <a:r>
              <a:rPr lang="en-GB" dirty="0"/>
              <a:t>. PCCS Books.</a:t>
            </a:r>
          </a:p>
          <a:p>
            <a:endParaRPr lang="en-GB" dirty="0"/>
          </a:p>
        </p:txBody>
      </p:sp>
      <p:pic>
        <p:nvPicPr>
          <p:cNvPr id="1026" name="Picture 2" descr="C:\Users\user\Pictures\person-centred-psychopathology.jpg"/>
          <p:cNvPicPr>
            <a:picLocks noChangeAspect="1" noChangeArrowheads="1"/>
          </p:cNvPicPr>
          <p:nvPr/>
        </p:nvPicPr>
        <p:blipFill>
          <a:blip r:embed="rId3" cstate="print"/>
          <a:srcRect/>
          <a:stretch>
            <a:fillRect/>
          </a:stretch>
        </p:blipFill>
        <p:spPr bwMode="auto">
          <a:xfrm>
            <a:off x="4813906" y="3501008"/>
            <a:ext cx="2232248" cy="3083768"/>
          </a:xfrm>
          <a:prstGeom prst="rect">
            <a:avLst/>
          </a:prstGeom>
          <a:noFill/>
        </p:spPr>
      </p:pic>
      <p:pic>
        <p:nvPicPr>
          <p:cNvPr id="1027" name="Picture 3" descr="C:\Users\user\Pictures\Pppractice.jpg"/>
          <p:cNvPicPr>
            <a:picLocks noChangeAspect="1" noChangeArrowheads="1"/>
          </p:cNvPicPr>
          <p:nvPr/>
        </p:nvPicPr>
        <p:blipFill>
          <a:blip r:embed="rId4" cstate="print"/>
          <a:srcRect/>
          <a:stretch>
            <a:fillRect/>
          </a:stretch>
        </p:blipFill>
        <p:spPr bwMode="auto">
          <a:xfrm>
            <a:off x="6140208" y="1556792"/>
            <a:ext cx="1839163" cy="2495920"/>
          </a:xfrm>
          <a:prstGeom prst="rect">
            <a:avLst/>
          </a:prstGeom>
          <a:noFill/>
        </p:spPr>
      </p:pic>
      <p:pic>
        <p:nvPicPr>
          <p:cNvPr id="3" name="Picture 2" descr="C:\Users\lqzsj\Pictures\reflections on human potential.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7208" y="3782752"/>
            <a:ext cx="1835695" cy="2520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Theory Consistent Measurement</a:t>
            </a:r>
            <a:endParaRPr lang="en-GB" dirty="0"/>
          </a:p>
        </p:txBody>
      </p:sp>
      <p:sp>
        <p:nvSpPr>
          <p:cNvPr id="3" name="Content Placeholder 2"/>
          <p:cNvSpPr>
            <a:spLocks noGrp="1"/>
          </p:cNvSpPr>
          <p:nvPr>
            <p:ph idx="1"/>
          </p:nvPr>
        </p:nvSpPr>
        <p:spPr/>
        <p:txBody>
          <a:bodyPr>
            <a:normAutofit fontScale="25000" lnSpcReduction="20000"/>
          </a:bodyPr>
          <a:lstStyle/>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sz="5500" dirty="0" smtClean="0"/>
          </a:p>
          <a:p>
            <a:pPr>
              <a:buNone/>
            </a:pPr>
            <a:endParaRPr lang="en-GB" sz="5500" dirty="0"/>
          </a:p>
          <a:p>
            <a:pPr>
              <a:buNone/>
            </a:pPr>
            <a:endParaRPr lang="en-GB" sz="5500" dirty="0" smtClean="0"/>
          </a:p>
          <a:p>
            <a:pPr>
              <a:buNone/>
            </a:pPr>
            <a:endParaRPr lang="en-GB" sz="5500" dirty="0"/>
          </a:p>
          <a:p>
            <a:pPr>
              <a:buNone/>
            </a:pPr>
            <a:endParaRPr lang="en-GB" sz="5500" dirty="0" smtClean="0"/>
          </a:p>
          <a:p>
            <a:pPr>
              <a:buNone/>
            </a:pPr>
            <a:endParaRPr lang="en-GB" sz="5500" dirty="0"/>
          </a:p>
          <a:p>
            <a:pPr>
              <a:buNone/>
            </a:pPr>
            <a:endParaRPr lang="en-GB" sz="5500" dirty="0" smtClean="0"/>
          </a:p>
          <a:p>
            <a:pPr>
              <a:buNone/>
            </a:pPr>
            <a:endParaRPr lang="en-GB" sz="5500" dirty="0"/>
          </a:p>
          <a:p>
            <a:pPr>
              <a:buNone/>
            </a:pPr>
            <a:endParaRPr lang="en-GB" sz="5500" dirty="0"/>
          </a:p>
          <a:p>
            <a:pPr>
              <a:buNone/>
            </a:pPr>
            <a:endParaRPr lang="en-GB" sz="7200" dirty="0" smtClean="0"/>
          </a:p>
          <a:p>
            <a:pPr>
              <a:buNone/>
            </a:pPr>
            <a:endParaRPr lang="en-GB" sz="7200" dirty="0"/>
          </a:p>
          <a:p>
            <a:pPr>
              <a:buNone/>
            </a:pPr>
            <a:endParaRPr lang="en-GB" sz="7200" dirty="0" smtClean="0"/>
          </a:p>
          <a:p>
            <a:pPr>
              <a:buNone/>
            </a:pPr>
            <a:r>
              <a:rPr lang="en-GB" sz="7200" dirty="0" smtClean="0"/>
              <a:t>Patterson</a:t>
            </a:r>
            <a:r>
              <a:rPr lang="en-GB" sz="7200" dirty="0"/>
              <a:t>, T., Joseph, S. (2007). Outcome measurement in person-centred practice. </a:t>
            </a:r>
            <a:r>
              <a:rPr lang="en-GB" sz="7200" i="1" dirty="0"/>
              <a:t>In: </a:t>
            </a:r>
            <a:r>
              <a:rPr lang="en-GB" sz="7200" dirty="0"/>
              <a:t>Worsley, R., Joseph, S., eds. Person</a:t>
            </a:r>
            <a:r>
              <a:rPr lang="en-GB" sz="7200" i="1" dirty="0"/>
              <a:t>-centred practice: Case studies in positive psychology</a:t>
            </a:r>
            <a:r>
              <a:rPr lang="en-GB" sz="7200" dirty="0"/>
              <a:t>. PCCS Books, pp. </a:t>
            </a:r>
            <a:r>
              <a:rPr lang="en-GB" sz="7200" dirty="0" smtClean="0"/>
              <a:t>200-215.</a:t>
            </a:r>
          </a:p>
          <a:p>
            <a:pPr>
              <a:buNone/>
            </a:pPr>
            <a:endParaRPr lang="en-GB" sz="7200" dirty="0"/>
          </a:p>
          <a:p>
            <a:pPr>
              <a:buNone/>
            </a:pPr>
            <a:endParaRPr lang="en-GB" sz="7200" dirty="0" smtClean="0"/>
          </a:p>
          <a:p>
            <a:pPr>
              <a:buNone/>
            </a:pPr>
            <a:endParaRPr lang="en-GB" sz="7200"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r>
              <a:rPr lang="en-GB" dirty="0" smtClean="0"/>
              <a:t> </a:t>
            </a:r>
            <a:endParaRPr lang="en-GB" dirty="0"/>
          </a:p>
          <a:p>
            <a:endParaRPr lang="en-GB" dirty="0"/>
          </a:p>
        </p:txBody>
      </p:sp>
      <p:pic>
        <p:nvPicPr>
          <p:cNvPr id="4" name="Picture 3" descr="C:\Users\user\Pictures\tape.bmp"/>
          <p:cNvPicPr>
            <a:picLocks noChangeAspect="1" noChangeArrowheads="1"/>
          </p:cNvPicPr>
          <p:nvPr/>
        </p:nvPicPr>
        <p:blipFill>
          <a:blip r:embed="rId2" cstate="print"/>
          <a:stretch>
            <a:fillRect/>
          </a:stretch>
        </p:blipFill>
        <p:spPr bwMode="auto">
          <a:xfrm>
            <a:off x="2699792" y="1772816"/>
            <a:ext cx="3672408" cy="15121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Authenticity Scale</a:t>
            </a:r>
            <a:endParaRPr lang="en-GB" dirty="0"/>
          </a:p>
        </p:txBody>
      </p:sp>
      <p:sp>
        <p:nvSpPr>
          <p:cNvPr id="3" name="Content Placeholder 2"/>
          <p:cNvSpPr>
            <a:spLocks noGrp="1"/>
          </p:cNvSpPr>
          <p:nvPr>
            <p:ph sz="half" idx="1"/>
          </p:nvPr>
        </p:nvSpPr>
        <p:spPr>
          <a:xfrm>
            <a:off x="251520" y="1773936"/>
            <a:ext cx="4608512" cy="4623816"/>
          </a:xfrm>
        </p:spPr>
        <p:txBody>
          <a:bodyPr>
            <a:noAutofit/>
          </a:bodyPr>
          <a:lstStyle/>
          <a:p>
            <a:pPr>
              <a:buNone/>
            </a:pPr>
            <a:r>
              <a:rPr lang="en-GB" sz="1400" b="1" dirty="0" smtClean="0"/>
              <a:t>Authenticity Scale</a:t>
            </a:r>
          </a:p>
          <a:p>
            <a:pPr>
              <a:buNone/>
            </a:pPr>
            <a:r>
              <a:rPr lang="en-US" sz="1400" dirty="0" smtClean="0"/>
              <a:t>Please read of the following statements and rate </a:t>
            </a:r>
          </a:p>
          <a:p>
            <a:pPr>
              <a:buNone/>
            </a:pPr>
            <a:r>
              <a:rPr lang="en-US" sz="1400" dirty="0" smtClean="0"/>
              <a:t>how  well each describes you, where 1 = “Does not </a:t>
            </a:r>
          </a:p>
          <a:p>
            <a:pPr>
              <a:buNone/>
            </a:pPr>
            <a:r>
              <a:rPr lang="en-US" sz="1400" dirty="0" smtClean="0"/>
              <a:t>Describe me at all” and 7 = “Describes me very well”.</a:t>
            </a:r>
            <a:endParaRPr lang="en-GB" sz="1400" dirty="0" smtClean="0"/>
          </a:p>
          <a:p>
            <a:pPr>
              <a:buNone/>
            </a:pPr>
            <a:r>
              <a:rPr lang="en-US" sz="1400" baseline="30000" dirty="0" smtClean="0"/>
              <a:t> </a:t>
            </a:r>
            <a:endParaRPr lang="en-GB" sz="1400" dirty="0" smtClean="0"/>
          </a:p>
          <a:p>
            <a:pPr>
              <a:buNone/>
            </a:pPr>
            <a:r>
              <a:rPr lang="en-US" sz="1400" dirty="0" smtClean="0"/>
              <a:t>1  I think it is better to be yourself, than to be popular</a:t>
            </a:r>
            <a:endParaRPr lang="en-GB" sz="1400" dirty="0" smtClean="0"/>
          </a:p>
          <a:p>
            <a:pPr>
              <a:buNone/>
            </a:pPr>
            <a:r>
              <a:rPr lang="en-US" sz="1400" dirty="0" smtClean="0"/>
              <a:t>2  I don’t know how I really feel inside</a:t>
            </a:r>
            <a:endParaRPr lang="en-GB" sz="1400" dirty="0" smtClean="0"/>
          </a:p>
          <a:p>
            <a:pPr>
              <a:buNone/>
            </a:pPr>
            <a:r>
              <a:rPr lang="en-US" sz="1400" dirty="0" smtClean="0"/>
              <a:t>3  I am strongly influenced by the opinions of others</a:t>
            </a:r>
            <a:endParaRPr lang="en-GB" sz="1400" dirty="0" smtClean="0"/>
          </a:p>
          <a:p>
            <a:pPr>
              <a:buNone/>
            </a:pPr>
            <a:r>
              <a:rPr lang="en-US" sz="1400" dirty="0" smtClean="0"/>
              <a:t>4  I usually do what other people tell me to do</a:t>
            </a:r>
            <a:endParaRPr lang="en-GB" sz="1400" dirty="0" smtClean="0"/>
          </a:p>
          <a:p>
            <a:pPr>
              <a:buNone/>
            </a:pPr>
            <a:r>
              <a:rPr lang="en-US" sz="1400" dirty="0" smtClean="0"/>
              <a:t>5  I always feel I need to do what others expect me to do</a:t>
            </a:r>
            <a:endParaRPr lang="en-GB" sz="1400" dirty="0" smtClean="0"/>
          </a:p>
          <a:p>
            <a:pPr>
              <a:buNone/>
            </a:pPr>
            <a:r>
              <a:rPr lang="en-US" sz="1400" dirty="0" smtClean="0"/>
              <a:t>6  Other people influence me greatly</a:t>
            </a:r>
            <a:endParaRPr lang="en-GB" sz="1400" dirty="0" smtClean="0"/>
          </a:p>
          <a:p>
            <a:pPr>
              <a:buNone/>
            </a:pPr>
            <a:r>
              <a:rPr lang="en-US" sz="1400" dirty="0" smtClean="0"/>
              <a:t>7  I feel as if I don’t know myself very well</a:t>
            </a:r>
            <a:endParaRPr lang="en-GB" sz="1400" dirty="0" smtClean="0"/>
          </a:p>
          <a:p>
            <a:pPr>
              <a:buNone/>
            </a:pPr>
            <a:r>
              <a:rPr lang="en-US" sz="1400" dirty="0" smtClean="0"/>
              <a:t>8  I always stand by what I believe in</a:t>
            </a:r>
            <a:endParaRPr lang="en-GB" sz="1400" dirty="0" smtClean="0"/>
          </a:p>
          <a:p>
            <a:pPr marL="514350" indent="-514350">
              <a:buNone/>
            </a:pPr>
            <a:r>
              <a:rPr lang="en-US" sz="1400" dirty="0" smtClean="0"/>
              <a:t>    9 I am true to myself in most situations</a:t>
            </a:r>
            <a:endParaRPr lang="en-GB" sz="1400" dirty="0" smtClean="0"/>
          </a:p>
          <a:p>
            <a:pPr marL="514350" indent="-514350">
              <a:buNone/>
            </a:pPr>
            <a:r>
              <a:rPr lang="en-US" sz="1400" dirty="0" smtClean="0"/>
              <a:t>    10 I feel out of touch with the ‘real me’</a:t>
            </a:r>
            <a:endParaRPr lang="en-GB" sz="1400" dirty="0" smtClean="0"/>
          </a:p>
          <a:p>
            <a:pPr>
              <a:buNone/>
            </a:pPr>
            <a:r>
              <a:rPr lang="en-US" sz="1400" dirty="0" smtClean="0"/>
              <a:t>11 I live according to my values and beliefs</a:t>
            </a:r>
            <a:endParaRPr lang="en-GB" sz="1400" dirty="0" smtClean="0"/>
          </a:p>
          <a:p>
            <a:pPr>
              <a:buNone/>
            </a:pPr>
            <a:r>
              <a:rPr lang="en-US" sz="1400" dirty="0" smtClean="0"/>
              <a:t>12I  feel alienated from myself</a:t>
            </a:r>
            <a:endParaRPr lang="en-GB" sz="1400" dirty="0" smtClean="0"/>
          </a:p>
          <a:p>
            <a:pPr>
              <a:buNone/>
            </a:pPr>
            <a:r>
              <a:rPr lang="en-US" sz="1400" dirty="0" smtClean="0"/>
              <a:t> </a:t>
            </a:r>
            <a:endParaRPr lang="en-GB" sz="1400" dirty="0" smtClean="0"/>
          </a:p>
          <a:p>
            <a:pPr>
              <a:buNone/>
            </a:pPr>
            <a:r>
              <a:rPr lang="en-US" sz="1400" dirty="0" smtClean="0"/>
              <a:t> Scoring: total items 3, 4, 5, 6 for resistance to</a:t>
            </a:r>
          </a:p>
          <a:p>
            <a:pPr>
              <a:buNone/>
            </a:pPr>
            <a:r>
              <a:rPr lang="en-US" sz="1400" dirty="0" smtClean="0"/>
              <a:t>external influences; 2, 7, 10 and 12 for self-alienation;</a:t>
            </a:r>
          </a:p>
          <a:p>
            <a:pPr>
              <a:buNone/>
            </a:pPr>
            <a:r>
              <a:rPr lang="en-US" sz="1400" dirty="0" smtClean="0"/>
              <a:t>and items 1, 8, 9 and 11 for authentic behavior. </a:t>
            </a:r>
            <a:endParaRPr lang="en-GB" sz="1400" dirty="0" smtClean="0"/>
          </a:p>
          <a:p>
            <a:endParaRPr lang="en-GB" sz="1400" dirty="0"/>
          </a:p>
        </p:txBody>
      </p:sp>
      <p:sp>
        <p:nvSpPr>
          <p:cNvPr id="4" name="Content Placeholder 3"/>
          <p:cNvSpPr>
            <a:spLocks noGrp="1"/>
          </p:cNvSpPr>
          <p:nvPr>
            <p:ph sz="half" idx="2"/>
          </p:nvPr>
        </p:nvSpPr>
        <p:spPr>
          <a:xfrm>
            <a:off x="5076056" y="1773936"/>
            <a:ext cx="3610744" cy="4623816"/>
          </a:xfrm>
        </p:spPr>
        <p:txBody>
          <a:bodyPr>
            <a:normAutofit fontScale="47500" lnSpcReduction="20000"/>
          </a:bodyPr>
          <a:lstStyle/>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r>
              <a:rPr lang="en-GB" dirty="0" smtClean="0"/>
              <a:t>	</a:t>
            </a:r>
          </a:p>
          <a:p>
            <a:pPr>
              <a:buNone/>
            </a:pPr>
            <a:endParaRPr lang="en-GB" sz="2500" dirty="0" smtClean="0"/>
          </a:p>
          <a:p>
            <a:pPr>
              <a:buNone/>
            </a:pPr>
            <a:endParaRPr lang="en-GB" sz="2500" dirty="0" smtClean="0"/>
          </a:p>
          <a:p>
            <a:pPr>
              <a:buNone/>
            </a:pPr>
            <a:endParaRPr lang="en-GB" sz="2500" dirty="0" smtClean="0"/>
          </a:p>
          <a:p>
            <a:pPr>
              <a:buNone/>
            </a:pPr>
            <a:endParaRPr lang="en-GB" sz="2500" dirty="0" smtClean="0"/>
          </a:p>
          <a:p>
            <a:pPr>
              <a:buNone/>
            </a:pPr>
            <a:endParaRPr lang="en-GB" sz="2500" dirty="0" smtClean="0"/>
          </a:p>
          <a:p>
            <a:pPr>
              <a:buNone/>
            </a:pPr>
            <a:endParaRPr lang="en-GB" sz="2500" dirty="0" smtClean="0"/>
          </a:p>
          <a:p>
            <a:pPr>
              <a:buNone/>
            </a:pPr>
            <a:r>
              <a:rPr lang="en-GB" sz="2500" dirty="0" smtClean="0"/>
              <a:t>Wood</a:t>
            </a:r>
            <a:r>
              <a:rPr lang="en-GB" sz="2500" dirty="0"/>
              <a:t>, A. M., Linley, P. A., Maltby, J., Baliousis, M.., </a:t>
            </a:r>
            <a:endParaRPr lang="en-GB" sz="2500" dirty="0" smtClean="0"/>
          </a:p>
          <a:p>
            <a:pPr>
              <a:buNone/>
            </a:pPr>
            <a:r>
              <a:rPr lang="en-GB" sz="2500" dirty="0" smtClean="0"/>
              <a:t>&amp; </a:t>
            </a:r>
            <a:r>
              <a:rPr lang="en-GB" sz="2500" dirty="0"/>
              <a:t>Joseph, S. (2008). The authentic personality: A </a:t>
            </a:r>
            <a:endParaRPr lang="en-GB" sz="2500" dirty="0" smtClean="0"/>
          </a:p>
          <a:p>
            <a:pPr>
              <a:buNone/>
            </a:pPr>
            <a:r>
              <a:rPr lang="en-GB" sz="2500" dirty="0" smtClean="0"/>
              <a:t>theoretical </a:t>
            </a:r>
            <a:r>
              <a:rPr lang="en-GB" sz="2500" dirty="0"/>
              <a:t>and empirical conceptualization and the </a:t>
            </a:r>
            <a:endParaRPr lang="en-GB" sz="2500" dirty="0" smtClean="0"/>
          </a:p>
          <a:p>
            <a:pPr>
              <a:buNone/>
            </a:pPr>
            <a:r>
              <a:rPr lang="en-GB" sz="2500" dirty="0" smtClean="0"/>
              <a:t>development </a:t>
            </a:r>
            <a:r>
              <a:rPr lang="en-GB" sz="2500" dirty="0"/>
              <a:t>of the authenticity scale.  </a:t>
            </a:r>
            <a:r>
              <a:rPr lang="en-GB" sz="2500" i="1" dirty="0"/>
              <a:t>Journal of </a:t>
            </a:r>
            <a:endParaRPr lang="en-GB" sz="2500" i="1" dirty="0" smtClean="0"/>
          </a:p>
          <a:p>
            <a:pPr>
              <a:buNone/>
            </a:pPr>
            <a:r>
              <a:rPr lang="en-GB" sz="2500" i="1" dirty="0" smtClean="0"/>
              <a:t>Counselling </a:t>
            </a:r>
            <a:r>
              <a:rPr lang="en-GB" sz="2500" i="1" dirty="0"/>
              <a:t>Psychology, 55</a:t>
            </a:r>
            <a:r>
              <a:rPr lang="en-GB" sz="2500" dirty="0"/>
              <a:t>, 385-399.  </a:t>
            </a:r>
          </a:p>
          <a:p>
            <a:endParaRPr lang="en-GB" dirty="0"/>
          </a:p>
        </p:txBody>
      </p:sp>
      <p:pic>
        <p:nvPicPr>
          <p:cNvPr id="23554" name="Picture 2" descr="C:\Users\Public\Pictures\social psychology\800px-A_majestic_line_of_Emperor_penguins,_Antarctica.jpg"/>
          <p:cNvPicPr>
            <a:picLocks noChangeAspect="1" noChangeArrowheads="1"/>
          </p:cNvPicPr>
          <p:nvPr/>
        </p:nvPicPr>
        <p:blipFill>
          <a:blip r:embed="rId2" cstate="print"/>
          <a:srcRect/>
          <a:stretch>
            <a:fillRect/>
          </a:stretch>
        </p:blipFill>
        <p:spPr bwMode="auto">
          <a:xfrm>
            <a:off x="5364088" y="2276872"/>
            <a:ext cx="3024336" cy="23762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Depression-Happiness Scale</a:t>
            </a:r>
            <a:endParaRPr lang="en-GB" dirty="0"/>
          </a:p>
        </p:txBody>
      </p:sp>
      <p:sp>
        <p:nvSpPr>
          <p:cNvPr id="3" name="Content Placeholder 2"/>
          <p:cNvSpPr>
            <a:spLocks noGrp="1"/>
          </p:cNvSpPr>
          <p:nvPr>
            <p:ph sz="half" idx="1"/>
          </p:nvPr>
        </p:nvSpPr>
        <p:spPr>
          <a:xfrm>
            <a:off x="457200" y="1773936"/>
            <a:ext cx="3970784" cy="4623816"/>
          </a:xfrm>
        </p:spPr>
        <p:txBody>
          <a:bodyPr>
            <a:noAutofit/>
          </a:bodyPr>
          <a:lstStyle/>
          <a:p>
            <a:pPr marL="118872" indent="0">
              <a:buNone/>
            </a:pPr>
            <a:r>
              <a:rPr lang="en-US" sz="1200" dirty="0">
                <a:solidFill>
                  <a:schemeClr val="accent6"/>
                </a:solidFill>
              </a:rPr>
              <a:t>A number of statements that people have made to describe how they feel are given below.  Please read each one and tick the box which best describes how frequently you felt that way in the past seven days, including today.  Some statements describe positive feelings and some describe negative feelings.  You may have experienced both positive and negative feelings at different times during the past seven days.</a:t>
            </a:r>
            <a:endParaRPr lang="en-GB" sz="1200" dirty="0">
              <a:solidFill>
                <a:schemeClr val="accent6"/>
              </a:solidFill>
            </a:endParaRPr>
          </a:p>
          <a:p>
            <a:pPr marL="118872" indent="0">
              <a:buNone/>
            </a:pPr>
            <a:endParaRPr lang="en-GB" sz="1200" dirty="0"/>
          </a:p>
          <a:p>
            <a:pPr marL="118872" indent="0">
              <a:buNone/>
            </a:pPr>
            <a:endParaRPr lang="en-US" sz="1200" dirty="0" smtClean="0"/>
          </a:p>
          <a:p>
            <a:pPr marL="118872" indent="0">
              <a:buNone/>
            </a:pPr>
            <a:endParaRPr lang="en-US" sz="1200" dirty="0"/>
          </a:p>
          <a:p>
            <a:pPr marL="118872" indent="0">
              <a:buNone/>
            </a:pPr>
            <a:r>
              <a:rPr lang="en-US" sz="1200" dirty="0" smtClean="0"/>
              <a:t>Never</a:t>
            </a:r>
            <a:r>
              <a:rPr lang="en-US" sz="1200" dirty="0"/>
              <a:t>	Rarely	Some-	Often</a:t>
            </a:r>
            <a:endParaRPr lang="en-GB" sz="1200" dirty="0"/>
          </a:p>
          <a:p>
            <a:pPr marL="118872" indent="0">
              <a:buNone/>
            </a:pPr>
            <a:r>
              <a:rPr lang="en-US" sz="1200" dirty="0" smtClean="0"/>
              <a:t>	</a:t>
            </a:r>
            <a:r>
              <a:rPr lang="en-US" sz="1200" dirty="0"/>
              <a:t>	times</a:t>
            </a:r>
            <a:endParaRPr lang="en-GB" sz="1200" dirty="0"/>
          </a:p>
          <a:p>
            <a:pPr marL="118872" indent="0">
              <a:buNone/>
            </a:pPr>
            <a:endParaRPr lang="en-US" sz="1200" dirty="0" smtClean="0"/>
          </a:p>
          <a:p>
            <a:pPr marL="118872" indent="0">
              <a:buNone/>
            </a:pPr>
            <a:endParaRPr lang="en-US" sz="1200" dirty="0" smtClean="0"/>
          </a:p>
          <a:p>
            <a:pPr marL="633222" indent="-514350">
              <a:buFont typeface="+mj-lt"/>
              <a:buAutoNum type="arabicPeriod"/>
            </a:pPr>
            <a:endParaRPr lang="en-GB" sz="1200" dirty="0"/>
          </a:p>
          <a:p>
            <a:pPr marL="633222" lvl="0" indent="-514350">
              <a:buFont typeface="+mj-lt"/>
              <a:buAutoNum type="arabicPeriod"/>
            </a:pPr>
            <a:r>
              <a:rPr lang="en-US" sz="1200" dirty="0" smtClean="0"/>
              <a:t>I </a:t>
            </a:r>
            <a:r>
              <a:rPr lang="en-US" sz="1200" dirty="0"/>
              <a:t>felt dissatisfied with my life.</a:t>
            </a:r>
            <a:endParaRPr lang="en-GB" sz="1200" dirty="0"/>
          </a:p>
          <a:p>
            <a:pPr marL="633222" indent="-514350">
              <a:buFont typeface="+mj-lt"/>
              <a:buAutoNum type="arabicPeriod"/>
            </a:pPr>
            <a:r>
              <a:rPr lang="en-US" sz="1200" dirty="0" smtClean="0"/>
              <a:t>I </a:t>
            </a:r>
            <a:r>
              <a:rPr lang="en-US" sz="1200" dirty="0"/>
              <a:t>felt happy.</a:t>
            </a:r>
            <a:endParaRPr lang="en-GB" sz="1200" dirty="0"/>
          </a:p>
          <a:p>
            <a:pPr marL="633222" indent="-514350">
              <a:buFont typeface="+mj-lt"/>
              <a:buAutoNum type="arabicPeriod"/>
            </a:pPr>
            <a:r>
              <a:rPr lang="en-US" sz="1200" dirty="0" smtClean="0"/>
              <a:t>I </a:t>
            </a:r>
            <a:r>
              <a:rPr lang="en-US" sz="1200" dirty="0"/>
              <a:t>felt </a:t>
            </a:r>
            <a:r>
              <a:rPr lang="en-US" sz="1200" dirty="0" smtClean="0"/>
              <a:t>cheerless.</a:t>
            </a:r>
            <a:endParaRPr lang="en-GB" sz="1200" dirty="0"/>
          </a:p>
          <a:p>
            <a:pPr marL="633222" indent="-514350">
              <a:buFont typeface="+mj-lt"/>
              <a:buAutoNum type="arabicPeriod"/>
            </a:pPr>
            <a:r>
              <a:rPr lang="en-US" sz="1200" dirty="0" smtClean="0"/>
              <a:t>I </a:t>
            </a:r>
            <a:r>
              <a:rPr lang="en-US" sz="1200" dirty="0"/>
              <a:t>felt pleased with the way I am.</a:t>
            </a:r>
            <a:endParaRPr lang="en-GB" sz="1200" dirty="0"/>
          </a:p>
          <a:p>
            <a:pPr marL="633222" indent="-514350">
              <a:buFont typeface="+mj-lt"/>
              <a:buAutoNum type="arabicPeriod"/>
            </a:pPr>
            <a:r>
              <a:rPr lang="en-US" sz="1200" dirty="0" smtClean="0"/>
              <a:t>I </a:t>
            </a:r>
            <a:r>
              <a:rPr lang="en-US" sz="1200" dirty="0"/>
              <a:t>felt that life was enjoyable.</a:t>
            </a:r>
            <a:endParaRPr lang="en-GB" sz="1200" dirty="0"/>
          </a:p>
          <a:p>
            <a:pPr marL="633222" indent="-514350">
              <a:buFont typeface="+mj-lt"/>
              <a:buAutoNum type="arabicPeriod"/>
            </a:pPr>
            <a:r>
              <a:rPr lang="en-US" sz="1200" dirty="0" smtClean="0"/>
              <a:t>I </a:t>
            </a:r>
            <a:r>
              <a:rPr lang="en-US" sz="1200" dirty="0"/>
              <a:t>felt that life was meaningless.	</a:t>
            </a:r>
            <a:endParaRPr lang="en-GB" sz="1200" dirty="0"/>
          </a:p>
          <a:p>
            <a:pPr marL="118872" indent="0">
              <a:buNone/>
            </a:pPr>
            <a:endParaRPr lang="en-US" sz="1200" dirty="0"/>
          </a:p>
          <a:p>
            <a:pPr marL="118872" indent="0">
              <a:buNone/>
            </a:pPr>
            <a:endParaRPr lang="en-US" sz="1200" b="1" dirty="0" smtClean="0"/>
          </a:p>
          <a:p>
            <a:endParaRPr lang="en-GB" sz="1200" dirty="0"/>
          </a:p>
        </p:txBody>
      </p:sp>
      <p:sp>
        <p:nvSpPr>
          <p:cNvPr id="4" name="Content Placeholder 3"/>
          <p:cNvSpPr>
            <a:spLocks noGrp="1"/>
          </p:cNvSpPr>
          <p:nvPr>
            <p:ph sz="half" idx="2"/>
          </p:nvPr>
        </p:nvSpPr>
        <p:spPr/>
        <p:txBody>
          <a:bodyPr>
            <a:normAutofit fontScale="40000" lnSpcReduction="20000"/>
          </a:bodyPr>
          <a:lstStyle/>
          <a:p>
            <a:pPr marL="118872" indent="0">
              <a:buNone/>
            </a:pPr>
            <a:endParaRPr lang="en-GB" dirty="0" smtClean="0"/>
          </a:p>
          <a:p>
            <a:pPr marL="118872" indent="0">
              <a:buNone/>
            </a:pPr>
            <a:endParaRPr lang="en-US" b="1" dirty="0"/>
          </a:p>
          <a:p>
            <a:pPr marL="118872" indent="0">
              <a:buNone/>
            </a:pPr>
            <a:r>
              <a:rPr lang="en-US" b="1" dirty="0" smtClean="0"/>
              <a:t>Scoring</a:t>
            </a:r>
            <a:endParaRPr lang="en-US" b="1" dirty="0"/>
          </a:p>
          <a:p>
            <a:pPr marL="118872" indent="0">
              <a:buNone/>
            </a:pPr>
            <a:endParaRPr lang="en-US" b="1" dirty="0"/>
          </a:p>
          <a:p>
            <a:pPr marL="118872" indent="0">
              <a:buNone/>
            </a:pPr>
            <a:r>
              <a:rPr lang="en-US" b="1" dirty="0"/>
              <a:t>For items 2,  4, and 5:  </a:t>
            </a:r>
            <a:r>
              <a:rPr lang="en-US" dirty="0"/>
              <a:t>Never = 0, Rarely = 1, Sometimes = 2, Often = 3</a:t>
            </a:r>
            <a:endParaRPr lang="en-GB" dirty="0"/>
          </a:p>
          <a:p>
            <a:pPr marL="118872" indent="0">
              <a:buNone/>
            </a:pPr>
            <a:r>
              <a:rPr lang="en-US" b="1" dirty="0"/>
              <a:t>For items 1, 3, and 6:   </a:t>
            </a:r>
            <a:r>
              <a:rPr lang="en-US" dirty="0"/>
              <a:t>Never = 3, Rarely = 2, Sometimes = 1, Often – 0</a:t>
            </a:r>
            <a:endParaRPr lang="en-GB" dirty="0"/>
          </a:p>
          <a:p>
            <a:pPr marL="118872" indent="0">
              <a:buNone/>
            </a:pPr>
            <a:r>
              <a:rPr lang="en-US" dirty="0"/>
              <a:t>Add up all the scores.  Lowest possible score is 0 and the highest is 18.</a:t>
            </a:r>
            <a:endParaRPr lang="en-GB" dirty="0"/>
          </a:p>
          <a:p>
            <a:pPr marL="118872" indent="0">
              <a:buNone/>
            </a:pPr>
            <a:endParaRPr lang="en-GB" dirty="0"/>
          </a:p>
          <a:p>
            <a:pPr marL="118872" indent="0">
              <a:buNone/>
            </a:pPr>
            <a:endParaRPr lang="en-GB" dirty="0"/>
          </a:p>
          <a:p>
            <a:pPr marL="118872" indent="0">
              <a:buNone/>
            </a:pPr>
            <a:endParaRPr lang="en-GB" dirty="0" smtClean="0"/>
          </a:p>
          <a:p>
            <a:pPr marL="118872" indent="0">
              <a:buNone/>
            </a:pPr>
            <a:r>
              <a:rPr lang="en-GB" b="1" dirty="0" smtClean="0"/>
              <a:t>Rationale</a:t>
            </a:r>
            <a:endParaRPr lang="en-GB" b="1" dirty="0"/>
          </a:p>
          <a:p>
            <a:pPr marL="118872" indent="0">
              <a:buNone/>
            </a:pPr>
            <a:endParaRPr lang="en-GB" dirty="0"/>
          </a:p>
          <a:p>
            <a:pPr marL="118872" indent="0">
              <a:buNone/>
            </a:pPr>
            <a:r>
              <a:rPr lang="en-GB" dirty="0" smtClean="0"/>
              <a:t>Assesses well-being as a spectrum ranging from depressed state to a state of high functioning.</a:t>
            </a:r>
          </a:p>
          <a:p>
            <a:pPr marL="118872" indent="0">
              <a:buNone/>
            </a:pPr>
            <a:endParaRPr lang="en-GB" dirty="0"/>
          </a:p>
          <a:p>
            <a:pPr marL="118872" indent="0">
              <a:buNone/>
            </a:pPr>
            <a:endParaRPr lang="en-GB" dirty="0" smtClean="0"/>
          </a:p>
          <a:p>
            <a:pPr marL="118872" indent="0">
              <a:buNone/>
            </a:pPr>
            <a:endParaRPr lang="en-GB" b="1" dirty="0"/>
          </a:p>
          <a:p>
            <a:pPr marL="118872" indent="0">
              <a:buNone/>
            </a:pPr>
            <a:endParaRPr lang="en-GB" b="1" dirty="0" smtClean="0"/>
          </a:p>
          <a:p>
            <a:pPr marL="118872" indent="0">
              <a:buNone/>
            </a:pPr>
            <a:endParaRPr lang="en-GB" b="1" dirty="0"/>
          </a:p>
          <a:p>
            <a:pPr marL="118872" indent="0">
              <a:buNone/>
            </a:pPr>
            <a:r>
              <a:rPr lang="en-GB" b="1" dirty="0" smtClean="0"/>
              <a:t>Reference</a:t>
            </a:r>
            <a:endParaRPr lang="en-GB" b="1" dirty="0"/>
          </a:p>
          <a:p>
            <a:pPr marL="118872" indent="0">
              <a:buNone/>
            </a:pPr>
            <a:endParaRPr lang="en-GB" dirty="0" smtClean="0"/>
          </a:p>
          <a:p>
            <a:pPr marL="118872" indent="0">
              <a:buNone/>
            </a:pPr>
            <a:endParaRPr lang="en-GB" dirty="0"/>
          </a:p>
          <a:p>
            <a:pPr marL="118872" indent="0">
              <a:buNone/>
            </a:pPr>
            <a:r>
              <a:rPr lang="en-GB" dirty="0" smtClean="0"/>
              <a:t>Joseph</a:t>
            </a:r>
            <a:r>
              <a:rPr lang="en-GB" dirty="0"/>
              <a:t>, S., Linley, P. A., Harwood, J., Lewis, C. A., &amp; McCollam, P. (2004).  Rapid assessment of </a:t>
            </a:r>
          </a:p>
          <a:p>
            <a:pPr marL="118872" indent="0">
              <a:buNone/>
            </a:pPr>
            <a:r>
              <a:rPr lang="en-GB" dirty="0" smtClean="0"/>
              <a:t>well-being</a:t>
            </a:r>
            <a:r>
              <a:rPr lang="en-GB" dirty="0"/>
              <a:t>: The short depression-happiness scale (SDHS).  </a:t>
            </a:r>
            <a:r>
              <a:rPr lang="en-GB" i="1" dirty="0"/>
              <a:t>Psychology and Psychotherapy: Theory, Research and Practice, 77</a:t>
            </a:r>
            <a:r>
              <a:rPr lang="en-GB" dirty="0"/>
              <a:t>, 463-478.</a:t>
            </a:r>
          </a:p>
          <a:p>
            <a:pPr marL="118872" indent="0">
              <a:buNone/>
            </a:pPr>
            <a:endParaRPr lang="en-GB" dirty="0"/>
          </a:p>
        </p:txBody>
      </p:sp>
    </p:spTree>
    <p:extLst>
      <p:ext uri="{BB962C8B-B14F-4D97-AF65-F5344CB8AC3E}">
        <p14:creationId xmlns:p14="http://schemas.microsoft.com/office/powerpoint/2010/main" val="3291205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2685</TotalTime>
  <Words>604</Words>
  <Application>Microsoft Office PowerPoint</Application>
  <PresentationFormat>On-screen Show (4:3)</PresentationFormat>
  <Paragraphs>228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The Positive Psychology of the Person-Centred Approach</vt:lpstr>
      <vt:lpstr>Positive Psychology</vt:lpstr>
      <vt:lpstr>What do positive psychologists do?</vt:lpstr>
      <vt:lpstr>Person-Centred Approach  is a Positive Psychology </vt:lpstr>
      <vt:lpstr>Fully functioning</vt:lpstr>
      <vt:lpstr>Person-Centred Positive Psychology</vt:lpstr>
      <vt:lpstr>Theory Consistent Measurement</vt:lpstr>
      <vt:lpstr>Authenticity Scale</vt:lpstr>
      <vt:lpstr>Depression-Happiness Scale</vt:lpstr>
      <vt:lpstr>Thank You for Listening</vt:lpstr>
    </vt:vector>
  </TitlesOfParts>
  <Company>University of Nottingham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Services</dc:creator>
  <cp:lastModifiedBy>Joseph Stephen</cp:lastModifiedBy>
  <cp:revision>64</cp:revision>
  <cp:lastPrinted>2013-08-13T13:49:09Z</cp:lastPrinted>
  <dcterms:created xsi:type="dcterms:W3CDTF">2013-07-07T22:23:07Z</dcterms:created>
  <dcterms:modified xsi:type="dcterms:W3CDTF">2013-10-09T17:40:02Z</dcterms:modified>
</cp:coreProperties>
</file>